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38"/>
  </p:notesMasterIdLst>
  <p:sldIdLst>
    <p:sldId id="256" r:id="rId3"/>
    <p:sldId id="308" r:id="rId4"/>
    <p:sldId id="305" r:id="rId5"/>
    <p:sldId id="304" r:id="rId6"/>
    <p:sldId id="259" r:id="rId7"/>
    <p:sldId id="295" r:id="rId8"/>
    <p:sldId id="260" r:id="rId9"/>
    <p:sldId id="261" r:id="rId10"/>
    <p:sldId id="300" r:id="rId11"/>
    <p:sldId id="301" r:id="rId12"/>
    <p:sldId id="265" r:id="rId13"/>
    <p:sldId id="263" r:id="rId14"/>
    <p:sldId id="266" r:id="rId15"/>
    <p:sldId id="294" r:id="rId16"/>
    <p:sldId id="267" r:id="rId17"/>
    <p:sldId id="268" r:id="rId18"/>
    <p:sldId id="269" r:id="rId19"/>
    <p:sldId id="270" r:id="rId20"/>
    <p:sldId id="271" r:id="rId21"/>
    <p:sldId id="273" r:id="rId22"/>
    <p:sldId id="292" r:id="rId23"/>
    <p:sldId id="274" r:id="rId24"/>
    <p:sldId id="275" r:id="rId25"/>
    <p:sldId id="289" r:id="rId26"/>
    <p:sldId id="290" r:id="rId27"/>
    <p:sldId id="296" r:id="rId28"/>
    <p:sldId id="298" r:id="rId29"/>
    <p:sldId id="299" r:id="rId30"/>
    <p:sldId id="293" r:id="rId31"/>
    <p:sldId id="306" r:id="rId32"/>
    <p:sldId id="302" r:id="rId33"/>
    <p:sldId id="303" r:id="rId34"/>
    <p:sldId id="284" r:id="rId35"/>
    <p:sldId id="285" r:id="rId36"/>
    <p:sldId id="286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rank Ruhl Libre" panose="00000500000000000000" pitchFamily="2" charset="-79"/>
      <p:regular r:id="rId43"/>
      <p:bold r:id="rId44"/>
    </p:embeddedFont>
    <p:embeddedFont>
      <p:font typeface="Frank Ruhl Libre Light" panose="00000400000000000000" pitchFamily="2" charset="-79"/>
      <p:regular r:id="rId45"/>
    </p:embeddedFont>
    <p:embeddedFont>
      <p:font typeface="IBM Plex Sans Condensed" panose="020B0506050203000203" pitchFamily="34" charset="0"/>
      <p:regular r:id="rId46"/>
      <p:bold r:id="rId47"/>
      <p:italic r:id="rId48"/>
      <p:boldItalic r:id="rId49"/>
    </p:embeddedFont>
    <p:embeddedFont>
      <p:font typeface="微軟正黑體" panose="020B0604030504040204" pitchFamily="34" charset="-120"/>
      <p:regular r:id="rId50"/>
      <p:bold r:id="rId51"/>
    </p:embeddedFont>
    <p:embeddedFont>
      <p:font typeface="微軟正黑體" panose="020B0604030504040204" pitchFamily="34" charset="-120"/>
      <p:regular r:id="rId50"/>
      <p:bold r:id="rId51"/>
    </p:embeddedFont>
  </p:embeddedFontLst>
  <p:custDataLst>
    <p:tags r:id="rId5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7769"/>
    <a:srgbClr val="577399"/>
    <a:srgbClr val="E07A5F"/>
    <a:srgbClr val="B6D7A8"/>
    <a:srgbClr val="6FA8DC"/>
    <a:srgbClr val="F6B26B"/>
    <a:srgbClr val="E6E6E6"/>
    <a:srgbClr val="FFCC99"/>
    <a:srgbClr val="F4DB7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06C1317-FF1B-4690-B557-8EFEA7436100}" styleName="Table_0">
    <a:wholeTbl>
      <a:tcTxStyle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3B2B95-7C0C-430D-BB48-C6443229FA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93" autoAdjust="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b="1"/>
              <a:t>合約情況占比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577399"/>
            </a:solidFill>
          </c:spPr>
          <c:dPt>
            <c:idx val="0"/>
            <c:bubble3D val="0"/>
            <c:spPr>
              <a:solidFill>
                <a:srgbClr val="5773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1A-4E1C-9101-E5A2C925CD6A}"/>
              </c:ext>
            </c:extLst>
          </c:dPt>
          <c:dPt>
            <c:idx val="1"/>
            <c:bubble3D val="0"/>
            <c:explosion val="21"/>
            <c:spPr>
              <a:solidFill>
                <a:srgbClr val="E07A5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1A-4E1C-9101-E5A2C925CD6A}"/>
              </c:ext>
            </c:extLst>
          </c:dPt>
          <c:dLbls>
            <c:dLbl>
              <c:idx val="0"/>
              <c:layout>
                <c:manualLayout>
                  <c:x val="-1.9444444444444445E-2"/>
                  <c:y val="-4.6296296296296294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1A-4E1C-9101-E5A2C925CD6A}"/>
                </c:ext>
              </c:extLst>
            </c:dLbl>
            <c:dLbl>
              <c:idx val="1"/>
              <c:layout>
                <c:manualLayout>
                  <c:x val="2.2222222222222119E-2"/>
                  <c:y val="4.6296296296296294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1A-4E1C-9101-E5A2C925CD6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工作表1!$A$2:$A$3</c:f>
              <c:strCache>
                <c:ptCount val="2"/>
                <c:pt idx="0">
                  <c:v>未違約為0</c:v>
                </c:pt>
                <c:pt idx="1">
                  <c:v>違約為1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1A-4E1C-9101-E5A2C925CD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35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模型表現變化圖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欄位數</c:v>
                </c:pt>
              </c:strCache>
            </c:strRef>
          </c:tx>
          <c:spPr>
            <a:solidFill>
              <a:srgbClr val="1D3E7C"/>
            </a:solidFill>
            <a:ln>
              <a:noFill/>
            </a:ln>
            <a:effectLst/>
          </c:spPr>
          <c:invertIfNegative val="0"/>
          <c:cat>
            <c:strRef>
              <c:f>工作表1!$A$2:$A$7</c:f>
              <c:strCache>
                <c:ptCount val="6"/>
                <c:pt idx="0">
                  <c:v>資料預處理</c:v>
                </c:pt>
                <c:pt idx="1">
                  <c:v>集群</c:v>
                </c:pt>
                <c:pt idx="2">
                  <c:v>特工(16)</c:v>
                </c:pt>
                <c:pt idx="3">
                  <c:v>特工(8)</c:v>
                </c:pt>
                <c:pt idx="4">
                  <c:v>特工(6)</c:v>
                </c:pt>
                <c:pt idx="5">
                  <c:v>特工(5)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61</c:v>
                </c:pt>
                <c:pt idx="1">
                  <c:v>36</c:v>
                </c:pt>
                <c:pt idx="2">
                  <c:v>16</c:v>
                </c:pt>
                <c:pt idx="3">
                  <c:v>8</c:v>
                </c:pt>
                <c:pt idx="4">
                  <c:v>6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04-4F5F-9E71-0A8EF5A7C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474607"/>
        <c:axId val="326463791"/>
      </c:barChart>
      <c:lineChart>
        <c:grouping val="standard"/>
        <c:varyColors val="0"/>
        <c:ser>
          <c:idx val="1"/>
          <c:order val="1"/>
          <c:tx>
            <c:strRef>
              <c:f>工作表1!$C$1</c:f>
              <c:strCache>
                <c:ptCount val="1"/>
                <c:pt idx="0">
                  <c:v>測試準確率</c:v>
                </c:pt>
              </c:strCache>
            </c:strRef>
          </c:tx>
          <c:spPr>
            <a:ln w="28575" cap="rnd">
              <a:solidFill>
                <a:srgbClr val="E07A5F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工作表1!$A$2:$A$7</c:f>
              <c:strCache>
                <c:ptCount val="6"/>
                <c:pt idx="0">
                  <c:v>資料預處理</c:v>
                </c:pt>
                <c:pt idx="1">
                  <c:v>集群</c:v>
                </c:pt>
                <c:pt idx="2">
                  <c:v>特工(16)</c:v>
                </c:pt>
                <c:pt idx="3">
                  <c:v>特工(8)</c:v>
                </c:pt>
                <c:pt idx="4">
                  <c:v>特工(6)</c:v>
                </c:pt>
                <c:pt idx="5">
                  <c:v>特工(5)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0.69130000000000003</c:v>
                </c:pt>
                <c:pt idx="1">
                  <c:v>0.69189999999999996</c:v>
                </c:pt>
                <c:pt idx="2">
                  <c:v>0.70250000000000001</c:v>
                </c:pt>
                <c:pt idx="3">
                  <c:v>0.57440000000000002</c:v>
                </c:pt>
                <c:pt idx="4">
                  <c:v>0.56289999999999996</c:v>
                </c:pt>
                <c:pt idx="5">
                  <c:v>0.70040000000000002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04-4F5F-9E71-0A8EF5A7CEA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訓練準確率</c:v>
                </c:pt>
              </c:strCache>
            </c:strRef>
          </c:tx>
          <c:spPr>
            <a:ln w="28575" cap="rnd">
              <a:solidFill>
                <a:srgbClr val="F4DB7D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工作表1!$A$2:$A$7</c:f>
              <c:strCache>
                <c:ptCount val="6"/>
                <c:pt idx="0">
                  <c:v>資料預處理</c:v>
                </c:pt>
                <c:pt idx="1">
                  <c:v>集群</c:v>
                </c:pt>
                <c:pt idx="2">
                  <c:v>特工(16)</c:v>
                </c:pt>
                <c:pt idx="3">
                  <c:v>特工(8)</c:v>
                </c:pt>
                <c:pt idx="4">
                  <c:v>特工(6)</c:v>
                </c:pt>
                <c:pt idx="5">
                  <c:v>特工(5)</c:v>
                </c:pt>
              </c:strCache>
            </c:strRef>
          </c:cat>
          <c:val>
            <c:numRef>
              <c:f>工作表1!$D$2:$D$7</c:f>
              <c:numCache>
                <c:formatCode>General</c:formatCode>
                <c:ptCount val="6"/>
                <c:pt idx="0">
                  <c:v>0.68489999999999995</c:v>
                </c:pt>
                <c:pt idx="1">
                  <c:v>0.6885</c:v>
                </c:pt>
                <c:pt idx="2">
                  <c:v>0.6875</c:v>
                </c:pt>
                <c:pt idx="3">
                  <c:v>0.52649999999999997</c:v>
                </c:pt>
                <c:pt idx="4">
                  <c:v>0.47749999999999998</c:v>
                </c:pt>
                <c:pt idx="5">
                  <c:v>0.67759999999999998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04-4F5F-9E71-0A8EF5A7C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6481679"/>
        <c:axId val="326464623"/>
      </c:lineChart>
      <c:catAx>
        <c:axId val="32647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326463791"/>
        <c:crosses val="autoZero"/>
        <c:auto val="1"/>
        <c:lblAlgn val="ctr"/>
        <c:lblOffset val="100"/>
        <c:noMultiLvlLbl val="0"/>
      </c:catAx>
      <c:valAx>
        <c:axId val="32646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326474607"/>
        <c:crosses val="autoZero"/>
        <c:crossBetween val="between"/>
      </c:valAx>
      <c:valAx>
        <c:axId val="32646462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326481679"/>
        <c:crosses val="max"/>
        <c:crossBetween val="between"/>
      </c:valAx>
      <c:catAx>
        <c:axId val="3264816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64646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b4b3800e2_1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4b4b3800e2_1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zh-TW" sz="1200" b="1">
                <a:solidFill>
                  <a:srgbClr val="1D3E7C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rPr>
              <a:t>觀察就業天數的盒狀圖後，發現異常值。在資料筆數觀察到MAX=365243約1000年，第二大值為17912。為將異常值和正常值做區別，故將MAX改為20000相對合理的最大值。並創建新欄位 DAYS_EMPLOYED_ABNORMAL 做註記。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b4b3800e2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TW">
                <a:solidFill>
                  <a:schemeClr val="dk1"/>
                </a:solidFill>
              </a:rPr>
              <a:t>1 </a:t>
            </a:r>
            <a:r>
              <a:rPr lang="zh-TW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左邊為受雇天數和資料總筆數</a:t>
            </a:r>
            <a:endParaRPr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2 </a:t>
            </a:r>
            <a:r>
              <a:rPr lang="zh-TW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右邊為受雇</a:t>
            </a:r>
            <a:r>
              <a:rPr lang="zh-TW">
                <a:solidFill>
                  <a:schemeClr val="dk1"/>
                </a:solidFill>
              </a:rPr>
              <a:t>5</a:t>
            </a:r>
            <a:r>
              <a:rPr lang="zh-TW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年和違約比例</a:t>
            </a:r>
            <a:endParaRPr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57" name="Google Shape;357;g14b4b3800e2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b4b3800e2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4" name="Google Shape;364;g14b4b3800e2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b4b3800e2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左邊：</a:t>
            </a:r>
            <a:r>
              <a:rPr lang="zh-TW">
                <a:solidFill>
                  <a:schemeClr val="dk1"/>
                </a:solidFill>
              </a:rPr>
              <a:t>Y</a:t>
            </a:r>
            <a:r>
              <a:rPr lang="zh-TW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是總筆數</a:t>
            </a:r>
            <a:endParaRPr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右邊：</a:t>
            </a:r>
            <a:r>
              <a:rPr lang="zh-TW">
                <a:solidFill>
                  <a:schemeClr val="dk1"/>
                </a:solidFill>
              </a:rPr>
              <a:t>Y</a:t>
            </a:r>
            <a:r>
              <a:rPr lang="zh-TW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是違約率</a:t>
            </a:r>
            <a:r>
              <a:rPr lang="zh-TW">
                <a:solidFill>
                  <a:schemeClr val="dk1"/>
                </a:solidFill>
              </a:rPr>
              <a:t>(</a:t>
            </a:r>
            <a:r>
              <a:rPr lang="zh-TW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年紀愈大，違約率越低)</a:t>
            </a:r>
            <a:endParaRPr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72" name="Google Shape;372;g14b4b3800e2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b4b3800e2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g14b4b3800e2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b4b3800e2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modelV1 和 modelV2 的區別</a:t>
            </a:r>
          </a:p>
        </p:txBody>
      </p:sp>
      <p:sp>
        <p:nvSpPr>
          <p:cNvPr id="393" name="Google Shape;393;g14b4b3800e2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b4b3800e2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g14b4b3800e2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b4b3800e2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creditV3-2 和 creditV3-3 的差別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>
                <a:solidFill>
                  <a:schemeClr val="dk1"/>
                </a:solidFill>
              </a:rPr>
              <a:t>After 的數據有改(DNN測試整體提升很多，誤報率下降，precision上升，recall下降，f1上升，其他變動不大)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g14b4b3800e2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4b5510c9fb_3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4b5510c9fb_3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4b5510c9fb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14b5510c9fb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b4b3800e2_1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4b4b3800e2_1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4b4b3800e2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14b4b3800e2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/>
              <a:t>外部文件 : 整個金融機構對於借款人的資料與信用評分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居住地區</a:t>
            </a:r>
            <a:r>
              <a:rPr lang="zh-TW">
                <a:solidFill>
                  <a:schemeClr val="dk1"/>
                </a:solidFill>
              </a:rPr>
              <a:t> : 對申請人所居住所在地(城市)所作評分(美國地區)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e7b702aef_1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fe7b702aef_1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b5510c9fb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14b5510c9fb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4b4b3800e2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14b4b3800e2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e7b702a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fe7b702ae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e7b702aef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gfe7b702ae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b4b3800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1 資料觀察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2 預處理：分為7大類</a:t>
            </a:r>
          </a:p>
        </p:txBody>
      </p:sp>
      <p:sp>
        <p:nvSpPr>
          <p:cNvPr id="284" name="Google Shape;284;g14b4b3800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b4b3800e2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zh-TW" sz="1200" b="1">
                <a:solidFill>
                  <a:srgbClr val="1D3E7C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rPr>
              <a:t>本組觀察到資料中大多數的空值都落在建築物信息的欄位，推測空值應該是客戶並未擁有自己的建物。在不影響模型成效的前提，決定將空值填入0。</a:t>
            </a:r>
            <a:endParaRPr sz="1200" b="1">
              <a:solidFill>
                <a:srgbClr val="1D3E7C"/>
              </a:solidFill>
              <a:latin typeface="IBM Plex Sans Condensed" panose="020B0506050203000203"/>
              <a:ea typeface="IBM Plex Sans Condensed" panose="020B0506050203000203"/>
              <a:cs typeface="IBM Plex Sans Condensed" panose="020B0506050203000203"/>
              <a:sym typeface="IBM Plex Sans Condensed" panose="020B0506050203000203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zh-TW" sz="1200" b="1">
                <a:solidFill>
                  <a:srgbClr val="1D3E7C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rPr>
              <a:t>修改：重新截圖ｃｏｄｅ</a:t>
            </a:r>
            <a:endParaRPr sz="1200" b="1">
              <a:solidFill>
                <a:srgbClr val="1D3E7C"/>
              </a:solidFill>
              <a:latin typeface="IBM Plex Sans Condensed" panose="020B0506050203000203"/>
              <a:ea typeface="IBM Plex Sans Condensed" panose="020B0506050203000203"/>
              <a:cs typeface="IBM Plex Sans Condensed" panose="020B0506050203000203"/>
              <a:sym typeface="IBM Plex Sans Condensed" panose="020B0506050203000203"/>
            </a:endParaRPr>
          </a:p>
        </p:txBody>
      </p:sp>
      <p:sp>
        <p:nvSpPr>
          <p:cNvPr id="325" name="Google Shape;325;g14b4b3800e2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b4b3800e2_1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09" name="Google Shape;309;g14b4b3800e2_1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b4b3800e2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g14b4b3800e2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b4b3800e2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g14b4b3800e2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399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2/3">
  <p:cSld name="Title + 1 column 2/3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2" name="Google Shape;62;p2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35994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8" name="Google Shape;68;p30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5" name="Google Shape;75;p33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>
            <a:off x="457200" y="1025950"/>
            <a:ext cx="12372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4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3" name="Google Shape;23;p23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78387962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7b702aef_1_16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Max space">
  <p:cSld name="TITLE_ONLY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e7b702aef_1_163"/>
          <p:cNvSpPr/>
          <p:nvPr/>
        </p:nvSpPr>
        <p:spPr>
          <a:xfrm>
            <a:off x="0" y="604500"/>
            <a:ext cx="8492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gfe7b702aef_1_16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77403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fe7b702aef_1_16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e7b702aef_1_169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gfe7b702aef_1_169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92" name="Google Shape;92;gfe7b702aef_1_169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e7b702aef_1_173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5" name="Google Shape;95;gfe7b702aef_1_173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gfe7b702aef_1_17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fe7b702aef_1_173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8" name="Google Shape;98;gfe7b702aef_1_173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9" name="Google Shape;99;gfe7b702aef_1_17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e7b702aef_1_180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2" name="Google Shape;102;gfe7b702aef_1_180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gfe7b702aef_1_180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gfe7b702aef_1_180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e7b702aef_1_185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07" name="Google Shape;107;gfe7b702aef_1_185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gfe7b702aef_1_185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2400"/>
            </a:lvl2pPr>
            <a:lvl3pPr marL="1371600" lvl="2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09" name="Google Shape;109;gfe7b702aef_1_185"/>
          <p:cNvSpPr txBox="1"/>
          <p:nvPr/>
        </p:nvSpPr>
        <p:spPr>
          <a:xfrm>
            <a:off x="0" y="2092500"/>
            <a:ext cx="152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 panose="020B0604020202020204"/>
              <a:buNone/>
            </a:pPr>
            <a:r>
              <a:rPr lang="zh-TW" sz="9600" b="1" i="0" u="none" strike="noStrike" cap="none">
                <a:solidFill>
                  <a:schemeClr val="lt2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rPr>
              <a:t>“</a:t>
            </a:r>
            <a:endParaRPr sz="9600" b="1" i="0" u="none" strike="noStrike" cap="none">
              <a:solidFill>
                <a:schemeClr val="lt2"/>
              </a:solidFill>
              <a:latin typeface="IBM Plex Sans Condensed" panose="020B0506050203000203"/>
              <a:ea typeface="IBM Plex Sans Condensed" panose="020B0506050203000203"/>
              <a:cs typeface="IBM Plex Sans Condensed" panose="020B0506050203000203"/>
              <a:sym typeface="IBM Plex Sans Condensed" panose="020B0506050203000203"/>
            </a:endParaRPr>
          </a:p>
        </p:txBody>
      </p:sp>
      <p:sp>
        <p:nvSpPr>
          <p:cNvPr id="110" name="Google Shape;110;gfe7b702aef_1_18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e7b702aef_1_191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3" name="Google Shape;113;gfe7b702aef_1_191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gfe7b702aef_1_19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fe7b702aef_1_19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gfe7b702aef_1_19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e7b702aef_1_197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9" name="Google Shape;119;gfe7b702aef_1_197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gfe7b702aef_1_19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fe7b702aef_1_197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2" name="Google Shape;122;gfe7b702aef_1_197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3" name="Google Shape;123;gfe7b702aef_1_197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4" name="Google Shape;124;gfe7b702aef_1_19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2/3">
  <p:cSld name="TITLE_AND_BODY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e7b702aef_1_205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7" name="Google Shape;127;gfe7b702aef_1_20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gfe7b702aef_1_20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fe7b702aef_1_20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35994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gfe7b702aef_1_20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e7b702aef_1_211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3" name="Google Shape;133;gfe7b702aef_1_211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gfe7b702aef_1_21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fe7b702aef_1_2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e7b702aef_1_216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01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8" name="Google Shape;138;gfe7b702aef_1_216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gfe7b702aef_1_216"/>
          <p:cNvSpPr txBox="1">
            <a:spLocks noGrp="1"/>
          </p:cNvSpPr>
          <p:nvPr>
            <p:ph type="body" idx="1"/>
          </p:nvPr>
        </p:nvSpPr>
        <p:spPr>
          <a:xfrm>
            <a:off x="457200" y="1025950"/>
            <a:ext cx="12372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14000"/>
              </a:lnSpc>
              <a:spcBef>
                <a:spcPts val="360"/>
              </a:spcBef>
              <a:spcAft>
                <a:spcPts val="8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40" name="Google Shape;140;gfe7b702aef_1_21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" name="Google Shape;18;p32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2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Max space">
  <p:cSld name="Title only - Max spac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/>
          <p:nvPr/>
        </p:nvSpPr>
        <p:spPr>
          <a:xfrm>
            <a:off x="0" y="604500"/>
            <a:ext cx="8492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77403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3" name="Google Shape;33;p31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26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48" name="Google Shape;48;p26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1" name="Google Shape;51;p27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27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6" name="Google Shape;56;p28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28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2400"/>
            </a:lvl2pPr>
            <a:lvl3pPr marL="1371600" lvl="2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8" name="Google Shape;58;p28"/>
          <p:cNvSpPr txBox="1"/>
          <p:nvPr/>
        </p:nvSpPr>
        <p:spPr>
          <a:xfrm>
            <a:off x="0" y="2092500"/>
            <a:ext cx="152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 panose="020B0604020202020204"/>
              <a:buNone/>
            </a:pPr>
            <a:r>
              <a:rPr lang="zh-TW" sz="9600" b="1" i="0" u="none" strike="noStrike" cap="none">
                <a:solidFill>
                  <a:srgbClr val="D9DCE6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rPr>
              <a:t>“</a:t>
            </a:r>
            <a:endParaRPr sz="9600" b="1" i="0" u="none" strike="noStrike" cap="none">
              <a:solidFill>
                <a:srgbClr val="D9DCE6"/>
              </a:solidFill>
              <a:latin typeface="IBM Plex Sans Condensed" panose="020B0506050203000203"/>
              <a:ea typeface="IBM Plex Sans Condensed" panose="020B0506050203000203"/>
              <a:cs typeface="IBM Plex Sans Condensed" panose="020B0506050203000203"/>
              <a:sym typeface="IBM Plex Sans Condensed" panose="020B0506050203000203"/>
            </a:endParaRPr>
          </a:p>
        </p:txBody>
      </p:sp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0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0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rgbClr val="FFFFFF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74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fe7b702aef_1_158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fe7b702aef_1_15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endParaRPr/>
          </a:p>
        </p:txBody>
      </p:sp>
      <p:sp>
        <p:nvSpPr>
          <p:cNvPr id="81" name="Google Shape;81;gfe7b702aef_1_158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endParaRPr/>
          </a:p>
        </p:txBody>
      </p:sp>
      <p:sp>
        <p:nvSpPr>
          <p:cNvPr id="82" name="Google Shape;82;gfe7b702aef_1_15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l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0" y="403331"/>
            <a:ext cx="9144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 sz="3600" dirty="0">
                <a:solidFill>
                  <a:srgbClr val="F4DB7D"/>
                </a:solidFill>
                <a:latin typeface="+mn-ea"/>
                <a:ea typeface="+mn-ea"/>
                <a:cs typeface="Microsoft JhengHei" panose="020B0604030504040204" charset="-120"/>
                <a:sym typeface="Microsoft JhengHei" panose="020B0604030504040204" charset="-120"/>
              </a:rPr>
              <a:t>智慧型信用貸款</a:t>
            </a:r>
            <a:endParaRPr sz="3600" dirty="0">
              <a:solidFill>
                <a:srgbClr val="F4DB7D"/>
              </a:solidFill>
              <a:latin typeface="+mn-ea"/>
              <a:ea typeface="+mn-ea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 sz="3600" dirty="0">
                <a:solidFill>
                  <a:srgbClr val="F4DB7D"/>
                </a:solidFill>
                <a:latin typeface="+mn-ea"/>
                <a:ea typeface="+mn-ea"/>
                <a:cs typeface="Microsoft JhengHei" panose="020B0604030504040204" charset="-120"/>
                <a:sym typeface="Microsoft JhengHei" panose="020B0604030504040204" charset="-120"/>
              </a:rPr>
              <a:t>違約預測與評估系統</a:t>
            </a:r>
            <a:endParaRPr sz="3600" dirty="0">
              <a:solidFill>
                <a:srgbClr val="F4DB7D"/>
              </a:solidFill>
              <a:latin typeface="+mn-ea"/>
              <a:ea typeface="+mn-ea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47" name="Google Shape;147;p1"/>
          <p:cNvSpPr txBox="1">
            <a:spLocks noGrp="1"/>
          </p:cNvSpPr>
          <p:nvPr>
            <p:ph type="subTitle" idx="4294967295"/>
          </p:nvPr>
        </p:nvSpPr>
        <p:spPr>
          <a:xfrm>
            <a:off x="63500" y="4457125"/>
            <a:ext cx="4357800" cy="68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rank Ruhl Libre Light" panose="00000500000000000000"/>
              <a:buNone/>
            </a:pPr>
            <a:r>
              <a:rPr lang="zh-TW" sz="1100" b="1" i="0" u="none" strike="noStrike" cap="none" dirty="0">
                <a:solidFill>
                  <a:srgbClr val="D8D8D8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111年度人工智慧產業專業人才發展基地</a:t>
            </a:r>
            <a:endParaRPr sz="1100" b="1" i="0" u="none" strike="noStrike" cap="none" dirty="0">
              <a:solidFill>
                <a:srgbClr val="D8D8D8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rank Ruhl Libre Light" panose="00000500000000000000"/>
              <a:buNone/>
            </a:pPr>
            <a:r>
              <a:rPr lang="zh-TW" sz="1100" b="1" i="0" u="none" strike="noStrike" cap="none" dirty="0">
                <a:solidFill>
                  <a:srgbClr val="D8D8D8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Python人工智慧與資料科學人才養成班第02期</a:t>
            </a:r>
            <a:endParaRPr sz="1100" b="1" i="0" u="none" strike="noStrike" cap="none" dirty="0">
              <a:solidFill>
                <a:srgbClr val="D8D8D8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1776150" y="2525924"/>
            <a:ext cx="6287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zh-TW" sz="1800" b="1" i="0" u="none" strike="noStrike" cap="none" dirty="0">
                <a:solidFill>
                  <a:srgbClr val="FFFFFF"/>
                </a:solidFill>
                <a:latin typeface="+mn-ea"/>
                <a:ea typeface="+mn-ea"/>
                <a:cs typeface="Microsoft JhengHei" panose="020B0604030504040204" charset="-120"/>
                <a:sym typeface="Microsoft JhengHei" panose="020B0604030504040204" charset="-120"/>
              </a:rPr>
              <a:t>指導老師：黃登揚老師、蔡智勇老師</a:t>
            </a:r>
            <a:r>
              <a:rPr lang="zh-TW" sz="1200" b="1" i="0" u="none" strike="noStrike" cap="none" dirty="0">
                <a:solidFill>
                  <a:srgbClr val="FFFFFF"/>
                </a:solidFill>
                <a:latin typeface="+mn-ea"/>
                <a:ea typeface="+mn-ea"/>
                <a:cs typeface="Microsoft JhengHei" panose="020B0604030504040204" charset="-120"/>
                <a:sym typeface="Microsoft JhengHei" panose="020B0604030504040204" charset="-120"/>
              </a:rPr>
              <a:t>（依姓氏筆畫排序）</a:t>
            </a:r>
            <a:endParaRPr sz="1800" b="1" i="0" u="none" strike="noStrike" cap="none" dirty="0">
              <a:solidFill>
                <a:srgbClr val="FFFFFF"/>
              </a:solidFill>
              <a:latin typeface="+mn-ea"/>
              <a:ea typeface="+mn-ea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zh-TW" sz="1800" b="1" i="0" u="none" strike="noStrike" cap="none" dirty="0">
                <a:solidFill>
                  <a:srgbClr val="FFFFFF"/>
                </a:solidFill>
                <a:latin typeface="+mn-ea"/>
                <a:ea typeface="+mn-ea"/>
                <a:cs typeface="Microsoft JhengHei" panose="020B0604030504040204" charset="-120"/>
                <a:sym typeface="Microsoft JhengHei" panose="020B0604030504040204" charset="-120"/>
              </a:rPr>
              <a:t>報  告  人：王天舟、洪世國</a:t>
            </a:r>
            <a:endParaRPr sz="1800" b="1" i="0" u="none" strike="noStrike" cap="none" dirty="0">
              <a:solidFill>
                <a:srgbClr val="FFFFFF"/>
              </a:solidFill>
              <a:latin typeface="+mn-ea"/>
              <a:ea typeface="+mn-ea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zh-TW" sz="1800" b="1" i="0" u="none" strike="noStrike" cap="none" dirty="0">
                <a:solidFill>
                  <a:srgbClr val="FFFFFF"/>
                </a:solidFill>
                <a:latin typeface="+mn-ea"/>
                <a:ea typeface="+mn-ea"/>
                <a:cs typeface="Microsoft JhengHei" panose="020B0604030504040204" charset="-120"/>
                <a:sym typeface="Microsoft JhengHei" panose="020B0604030504040204" charset="-120"/>
              </a:rPr>
              <a:t>小組成員：洪世國、李冠廷、楊紫瑄、鄒惠瑛、</a:t>
            </a:r>
            <a:endParaRPr sz="1800" b="1" i="0" u="none" strike="noStrike" cap="none" dirty="0">
              <a:solidFill>
                <a:srgbClr val="FFFFFF"/>
              </a:solidFill>
              <a:latin typeface="+mn-ea"/>
              <a:ea typeface="+mn-ea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zh-TW" sz="1800" b="1" i="0" u="none" strike="noStrike" cap="none" dirty="0">
                <a:solidFill>
                  <a:srgbClr val="FFFFFF"/>
                </a:solidFill>
                <a:latin typeface="+mn-ea"/>
                <a:ea typeface="+mn-ea"/>
                <a:cs typeface="Microsoft JhengHei" panose="020B0604030504040204" charset="-120"/>
                <a:sym typeface="Microsoft JhengHei" panose="020B0604030504040204" charset="-120"/>
              </a:rPr>
              <a:t>	    黃彥翔、王芳瑜、王天舟、蘇子芸</a:t>
            </a:r>
            <a:r>
              <a:rPr lang="zh-TW" sz="1200" b="1" i="0" u="none" strike="noStrike" cap="none" dirty="0">
                <a:solidFill>
                  <a:srgbClr val="FFFFFF"/>
                </a:solidFill>
                <a:latin typeface="+mn-ea"/>
                <a:ea typeface="+mn-ea"/>
                <a:cs typeface="Microsoft JhengHei" panose="020B0604030504040204" charset="-120"/>
                <a:sym typeface="Microsoft JhengHei" panose="020B0604030504040204" charset="-120"/>
              </a:rPr>
              <a:t>（依學號排序）</a:t>
            </a:r>
            <a:endParaRPr sz="1400" b="1" i="0" u="none" strike="noStrike" cap="none" dirty="0">
              <a:solidFill>
                <a:srgbClr val="FFFFFF"/>
              </a:solidFill>
              <a:latin typeface="+mn-ea"/>
              <a:ea typeface="+mn-ea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-1" y="1580321"/>
            <a:ext cx="91440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</a:pPr>
            <a:r>
              <a:rPr lang="zh-TW" sz="2000" b="1" i="0" u="none" strike="noStrike" cap="none" dirty="0">
                <a:solidFill>
                  <a:srgbClr val="F4DB7D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Smart Default Prediction and Evaluation System in Credit Loan</a:t>
            </a:r>
            <a:endParaRPr sz="2000" b="1" i="0" u="none" strike="noStrike" cap="none" dirty="0">
              <a:solidFill>
                <a:srgbClr val="F4DB7D"/>
              </a:solidFill>
              <a:latin typeface="+mn-ea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Google Shape;147;p1">
            <a:extLst>
              <a:ext uri="{FF2B5EF4-FFF2-40B4-BE49-F238E27FC236}">
                <a16:creationId xmlns:a16="http://schemas.microsoft.com/office/drawing/2014/main" id="{0775FD51-BCE6-52C7-7790-CEC84650E63A}"/>
              </a:ext>
            </a:extLst>
          </p:cNvPr>
          <p:cNvSpPr txBox="1">
            <a:spLocks/>
          </p:cNvSpPr>
          <p:nvPr/>
        </p:nvSpPr>
        <p:spPr>
          <a:xfrm>
            <a:off x="6278993" y="4507167"/>
            <a:ext cx="2865006" cy="60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pPr marL="0" indent="0" algn="r">
              <a:lnSpc>
                <a:spcPct val="150000"/>
              </a:lnSpc>
              <a:buSzPts val="2800"/>
              <a:buFont typeface="Frank Ruhl Libre Light" panose="00000500000000000000"/>
              <a:buNone/>
            </a:pPr>
            <a:r>
              <a:rPr lang="zh-TW" altLang="en-US" sz="1100" b="1" dirty="0">
                <a:solidFill>
                  <a:srgbClr val="D8D8D8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主辦單位：勞動部勞動力發展署桃竹苗分署</a:t>
            </a:r>
          </a:p>
          <a:p>
            <a:pPr marL="0" indent="0" algn="r">
              <a:lnSpc>
                <a:spcPct val="150000"/>
              </a:lnSpc>
              <a:buSzPts val="2800"/>
              <a:buFont typeface="Frank Ruhl Libre Light" panose="00000500000000000000"/>
              <a:buNone/>
            </a:pPr>
            <a:r>
              <a:rPr lang="zh-TW" altLang="en-US" sz="1100" b="1" dirty="0">
                <a:solidFill>
                  <a:srgbClr val="D8D8D8"/>
                </a:solidFill>
                <a:latin typeface="+mn-ea"/>
                <a:ea typeface="+mn-ea"/>
                <a:cs typeface="Arial" panose="020B0604020202020204"/>
                <a:sym typeface="Arial" panose="020B0604020202020204"/>
              </a:rPr>
              <a:t>承辦單位：財團法人自強工業科學基金會 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b4b3800e2_2_0"/>
          <p:cNvSpPr txBox="1">
            <a:spLocks noGrp="1"/>
          </p:cNvSpPr>
          <p:nvPr>
            <p:ph type="title"/>
          </p:nvPr>
        </p:nvSpPr>
        <p:spPr>
          <a:xfrm>
            <a:off x="291150" y="711600"/>
            <a:ext cx="7740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資料處理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 </a:t>
            </a:r>
            <a:r>
              <a:rPr 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Data processing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287" name="Google Shape;287;g14b4b3800e2_2_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fld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8" name="Google Shape;288;g14b4b3800e2_2_0"/>
          <p:cNvGrpSpPr/>
          <p:nvPr/>
        </p:nvGrpSpPr>
        <p:grpSpPr>
          <a:xfrm>
            <a:off x="2910129" y="1474768"/>
            <a:ext cx="2881923" cy="2888334"/>
            <a:chOff x="1083189" y="344778"/>
            <a:chExt cx="2881923" cy="2888334"/>
          </a:xfrm>
        </p:grpSpPr>
        <p:sp>
          <p:nvSpPr>
            <p:cNvPr id="293" name="Google Shape;293;g14b4b3800e2_2_0"/>
            <p:cNvSpPr/>
            <p:nvPr/>
          </p:nvSpPr>
          <p:spPr>
            <a:xfrm>
              <a:off x="1083189" y="351612"/>
              <a:ext cx="2881500" cy="2881500"/>
            </a:xfrm>
            <a:prstGeom prst="pie">
              <a:avLst>
                <a:gd name="adj1" fmla="val 771428"/>
                <a:gd name="adj2" fmla="val 3857143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99" name="Google Shape;299;g14b4b3800e2_2_0"/>
            <p:cNvSpPr/>
            <p:nvPr/>
          </p:nvSpPr>
          <p:spPr>
            <a:xfrm>
              <a:off x="1083189" y="351612"/>
              <a:ext cx="2881500" cy="2881500"/>
            </a:xfrm>
            <a:prstGeom prst="pie">
              <a:avLst>
                <a:gd name="adj1" fmla="val 10028574"/>
                <a:gd name="adj2" fmla="val 13114284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89" name="Google Shape;289;g14b4b3800e2_2_0"/>
            <p:cNvSpPr/>
            <p:nvPr/>
          </p:nvSpPr>
          <p:spPr>
            <a:xfrm>
              <a:off x="1083189" y="351612"/>
              <a:ext cx="2881500" cy="2881500"/>
            </a:xfrm>
            <a:prstGeom prst="pie">
              <a:avLst>
                <a:gd name="adj1" fmla="val 16200000"/>
                <a:gd name="adj2" fmla="val 19285716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90" name="Google Shape;290;g14b4b3800e2_2_0"/>
            <p:cNvSpPr txBox="1"/>
            <p:nvPr/>
          </p:nvSpPr>
          <p:spPr>
            <a:xfrm>
              <a:off x="2858256" y="2082319"/>
              <a:ext cx="7890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欄位</a:t>
              </a:r>
              <a:endParaRPr lang="en-US" altLang="zh-TW" sz="1400" b="1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 Condensed" panose="020B0506050203000203"/>
                <a:sym typeface="IBM Plex Sans Condensed" panose="020B0506050203000203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整合</a:t>
              </a:r>
              <a:endParaRPr sz="14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91" name="Google Shape;291;g14b4b3800e2_2_0"/>
            <p:cNvSpPr/>
            <p:nvPr/>
          </p:nvSpPr>
          <p:spPr>
            <a:xfrm>
              <a:off x="1083189" y="351612"/>
              <a:ext cx="2881500" cy="2881500"/>
            </a:xfrm>
            <a:prstGeom prst="pie">
              <a:avLst>
                <a:gd name="adj1" fmla="val 19285716"/>
                <a:gd name="adj2" fmla="val 771428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92" name="Google Shape;292;g14b4b3800e2_2_0"/>
            <p:cNvSpPr txBox="1"/>
            <p:nvPr/>
          </p:nvSpPr>
          <p:spPr>
            <a:xfrm>
              <a:off x="2486291" y="640984"/>
              <a:ext cx="837000" cy="53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欄位</a:t>
              </a:r>
              <a:endParaRPr lang="en-US" altLang="zh-TW" sz="1400" b="1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BM Plex Sans Condensed" panose="020B0506050203000203"/>
                <a:sym typeface="IBM Plex Sans Condensed" panose="020B0506050203000203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刪除</a:t>
              </a:r>
              <a:endParaRPr sz="14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94" name="Google Shape;294;g14b4b3800e2_2_0"/>
            <p:cNvSpPr txBox="1"/>
            <p:nvPr/>
          </p:nvSpPr>
          <p:spPr>
            <a:xfrm>
              <a:off x="3110090" y="1363044"/>
              <a:ext cx="568043" cy="54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資料整合</a:t>
              </a:r>
              <a:endParaRPr sz="14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95" name="Google Shape;295;g14b4b3800e2_2_0"/>
            <p:cNvSpPr/>
            <p:nvPr/>
          </p:nvSpPr>
          <p:spPr>
            <a:xfrm>
              <a:off x="1083189" y="351612"/>
              <a:ext cx="2881500" cy="2881500"/>
            </a:xfrm>
            <a:prstGeom prst="pie">
              <a:avLst>
                <a:gd name="adj1" fmla="val 3857226"/>
                <a:gd name="adj2" fmla="val 6942858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96" name="Google Shape;296;g14b4b3800e2_2_0"/>
            <p:cNvSpPr txBox="1"/>
            <p:nvPr/>
          </p:nvSpPr>
          <p:spPr>
            <a:xfrm>
              <a:off x="1292927" y="1369732"/>
              <a:ext cx="622731" cy="54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標準化處理</a:t>
              </a:r>
              <a:endParaRPr sz="14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97" name="Google Shape;297;g14b4b3800e2_2_0"/>
            <p:cNvSpPr/>
            <p:nvPr/>
          </p:nvSpPr>
          <p:spPr>
            <a:xfrm>
              <a:off x="1083189" y="351612"/>
              <a:ext cx="2881500" cy="2881500"/>
            </a:xfrm>
            <a:prstGeom prst="pie">
              <a:avLst>
                <a:gd name="adj1" fmla="val 6942858"/>
                <a:gd name="adj2" fmla="val 10028574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298" name="Google Shape;298;g14b4b3800e2_2_0"/>
            <p:cNvSpPr txBox="1"/>
            <p:nvPr/>
          </p:nvSpPr>
          <p:spPr>
            <a:xfrm>
              <a:off x="1607341" y="2032254"/>
              <a:ext cx="526479" cy="54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資料編碼</a:t>
              </a: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301" name="Google Shape;301;g14b4b3800e2_2_0"/>
            <p:cNvSpPr/>
            <p:nvPr/>
          </p:nvSpPr>
          <p:spPr>
            <a:xfrm>
              <a:off x="1083612" y="344778"/>
              <a:ext cx="2881500" cy="2881500"/>
            </a:xfrm>
            <a:prstGeom prst="pie">
              <a:avLst>
                <a:gd name="adj1" fmla="val 13114284"/>
                <a:gd name="adj2" fmla="val 1620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302" name="Google Shape;302;g14b4b3800e2_2_0"/>
            <p:cNvSpPr txBox="1"/>
            <p:nvPr/>
          </p:nvSpPr>
          <p:spPr>
            <a:xfrm>
              <a:off x="2149721" y="2575578"/>
              <a:ext cx="7176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類常態處理</a:t>
              </a:r>
              <a:endParaRPr sz="14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  <p:sp>
          <p:nvSpPr>
            <p:cNvPr id="300" name="Google Shape;300;g14b4b3800e2_2_0"/>
            <p:cNvSpPr txBox="1"/>
            <p:nvPr/>
          </p:nvSpPr>
          <p:spPr>
            <a:xfrm>
              <a:off x="1648389" y="646974"/>
              <a:ext cx="837000" cy="53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資料清理&amp;</a:t>
              </a:r>
              <a:r>
                <a:rPr lang="zh-TW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IBM Plex Sans Condensed" panose="020B0506050203000203"/>
                  <a:sym typeface="IBM Plex Sans Condensed" panose="020B0506050203000203"/>
                </a:rPr>
                <a:t>填補</a:t>
              </a:r>
              <a:endParaRPr sz="1400" b="0" i="0" u="none" strike="noStrike" cap="non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endParaRPr>
            </a:p>
          </p:txBody>
        </p:sp>
      </p:grpSp>
      <p:sp>
        <p:nvSpPr>
          <p:cNvPr id="303" name="Google Shape;303;g14b4b3800e2_2_0"/>
          <p:cNvSpPr/>
          <p:nvPr/>
        </p:nvSpPr>
        <p:spPr>
          <a:xfrm>
            <a:off x="5870432" y="3149900"/>
            <a:ext cx="2531200" cy="1172980"/>
          </a:xfrm>
          <a:prstGeom prst="wedgeRoundRectCallout">
            <a:avLst>
              <a:gd name="adj1" fmla="val -62499"/>
              <a:gd name="adj2" fmla="val 3151"/>
              <a:gd name="adj3" fmla="val 16667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icrosoft JhengHei" panose="020B0604030504040204" charset="-120"/>
              <a:buChar char="•"/>
            </a:pPr>
            <a:r>
              <a:rPr lang="zh-TW" sz="1200" b="1" i="0" u="none" strike="noStrike" cap="none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將所有的徵信次數加總為以年為單位的總徵信次數</a:t>
            </a:r>
            <a:endParaRPr sz="1200" b="1" i="0" u="none" strike="noStrike" cap="none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icrosoft JhengHei" panose="020B0604030504040204" charset="-120"/>
              <a:buChar char="•"/>
            </a:pPr>
            <a:r>
              <a:rPr lang="zh-TW" sz="1200" b="1" i="0" u="none" strike="noStrike" cap="none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將建築物訊息評分資訊合併成一個欄位，變為對整個房子的評分欄位</a:t>
            </a:r>
            <a:endParaRPr sz="140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04" name="Google Shape;304;g14b4b3800e2_2_0"/>
          <p:cNvSpPr/>
          <p:nvPr/>
        </p:nvSpPr>
        <p:spPr>
          <a:xfrm>
            <a:off x="5309867" y="928317"/>
            <a:ext cx="2531199" cy="633300"/>
          </a:xfrm>
          <a:prstGeom prst="wedgeRoundRectCallout">
            <a:avLst>
              <a:gd name="adj1" fmla="val -60643"/>
              <a:gd name="adj2" fmla="val 52296"/>
              <a:gd name="adj3" fmla="val 16667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icrosoft JhengHei" panose="020B0604030504040204" charset="-120"/>
              <a:buChar char="•"/>
            </a:pPr>
            <a:r>
              <a:rPr lang="zh-TW" sz="1200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X</a:t>
            </a:r>
            <a:r>
              <a:rPr lang="zh-TW" sz="1200" b="1" i="0" u="none" strike="noStrike" cap="none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變數間相關</a:t>
            </a:r>
            <a:r>
              <a:rPr lang="zh-TW" sz="1200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性大於</a:t>
            </a:r>
            <a:r>
              <a:rPr lang="zh-TW" sz="1200" b="1" i="0" u="none" strike="noStrike" cap="none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0.8</a:t>
            </a:r>
            <a:r>
              <a:rPr lang="zh-TW" sz="1200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的刪除</a:t>
            </a:r>
            <a:endParaRPr sz="1200" b="1" i="0" u="none" strike="noStrike" cap="none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05" name="Google Shape;305;g14b4b3800e2_2_0"/>
          <p:cNvSpPr/>
          <p:nvPr/>
        </p:nvSpPr>
        <p:spPr>
          <a:xfrm>
            <a:off x="186400" y="1287237"/>
            <a:ext cx="2544439" cy="1537296"/>
          </a:xfrm>
          <a:prstGeom prst="wedgeRoundRectCallout">
            <a:avLst>
              <a:gd name="adj1" fmla="val 75682"/>
              <a:gd name="adj2" fmla="val -20493"/>
              <a:gd name="adj3" fmla="val 16667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icrosoft JhengHei" panose="020B0604030504040204" charset="-120"/>
              <a:buChar char="•"/>
            </a:pPr>
            <a:r>
              <a:rPr lang="zh-TW" sz="1200" b="1" i="0" u="none" strike="noStrike" cap="none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將徵信次數、</a:t>
            </a:r>
            <a:r>
              <a:rPr lang="zh-TW" sz="1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車齡</a:t>
            </a:r>
            <a:r>
              <a:rPr lang="zh-TW" sz="1200" b="1" i="0" u="none" strike="noStrike" cap="none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、建築物評分資訊的null值填補為0</a:t>
            </a:r>
            <a:endParaRPr sz="140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icrosoft JhengHei" panose="020B0604030504040204" charset="-120"/>
              <a:buChar char="•"/>
            </a:pPr>
            <a:r>
              <a:rPr lang="zh-TW" sz="1200" b="1" i="0" u="none" strike="noStrike" cap="none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類別欄位的null值超出10%的以其他字串(</a:t>
            </a:r>
            <a:r>
              <a:rPr lang="zh-TW" sz="1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other</a:t>
            </a:r>
            <a:r>
              <a:rPr lang="zh-TW" sz="1200" b="1" i="0" u="none" strike="noStrike" cap="none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)填補</a:t>
            </a:r>
            <a:endParaRPr sz="1200" b="1" i="0" u="none" strike="noStrike" cap="none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icrosoft JhengHei" panose="020B0604030504040204" charset="-120"/>
              <a:buChar char="•"/>
            </a:pPr>
            <a:r>
              <a:rPr lang="zh-TW" sz="1200" b="1" i="0" u="none" strike="noStrike" cap="none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其餘欄位的null值分別使用中位數(數值)、眾數(類別)填補</a:t>
            </a:r>
            <a:endParaRPr sz="1200" b="1" i="0" u="none" strike="noStrike" cap="none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06" name="Google Shape;306;g14b4b3800e2_2_0"/>
          <p:cNvSpPr/>
          <p:nvPr/>
        </p:nvSpPr>
        <p:spPr>
          <a:xfrm>
            <a:off x="6127431" y="1792533"/>
            <a:ext cx="2140680" cy="1032000"/>
          </a:xfrm>
          <a:prstGeom prst="wedgeRoundRectCallout">
            <a:avLst>
              <a:gd name="adj1" fmla="val -64048"/>
              <a:gd name="adj2" fmla="val 33842"/>
              <a:gd name="adj3" fmla="val 16667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icrosoft JhengHei" panose="020B0604030504040204" charset="-120"/>
              <a:buChar char="•"/>
            </a:pPr>
            <a:r>
              <a:rPr lang="zh-TW" sz="1200" b="1" i="0" u="none" strike="noStrike" cap="none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將申請貸款的時間轉為工作日、</a:t>
            </a:r>
            <a:r>
              <a:rPr lang="zh-TW" sz="1200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週末日</a:t>
            </a:r>
            <a:endParaRPr sz="1200" b="1" i="0" u="none" strike="noStrike" cap="none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icrosoft JhengHei" panose="020B0604030504040204" charset="-120"/>
              <a:buChar char="•"/>
            </a:pPr>
            <a:r>
              <a:rPr lang="zh-TW" sz="1200" b="1" i="0" u="none" strike="noStrike" cap="none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panose="020B0604030504040204" charset="-120"/>
                <a:sym typeface="Microsoft JhengHei" panose="020B0604030504040204" charset="-120"/>
              </a:rPr>
              <a:t>將年齡轉為以五年為一組的分類</a:t>
            </a:r>
            <a:endParaRPr sz="1400" i="0" u="none" strike="noStrike" cap="none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b4b3800e2_2_25"/>
          <p:cNvSpPr txBox="1">
            <a:spLocks noGrp="1"/>
          </p:cNvSpPr>
          <p:nvPr>
            <p:ph type="title"/>
          </p:nvPr>
        </p:nvSpPr>
        <p:spPr>
          <a:xfrm>
            <a:off x="291150" y="711600"/>
            <a:ext cx="7740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資料填補 </a:t>
            </a: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Data Filling</a:t>
            </a: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28" name="Google Shape;328;g14b4b3800e2_2_2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11</a:t>
            </a:fld>
            <a:endParaRPr lang="zh-TW"/>
          </a:p>
        </p:txBody>
      </p:sp>
      <p:sp>
        <p:nvSpPr>
          <p:cNvPr id="329" name="Google Shape;329;g14b4b3800e2_2_25"/>
          <p:cNvSpPr txBox="1"/>
          <p:nvPr/>
        </p:nvSpPr>
        <p:spPr>
          <a:xfrm>
            <a:off x="291150" y="1233175"/>
            <a:ext cx="3463094" cy="300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icrosoft JhengHei" panose="020B0604030504040204" charset="-120"/>
              <a:buAutoNum type="arabicPeriod"/>
            </a:pPr>
            <a:r>
              <a:rPr lang="zh-TW" sz="1600" b="1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將徵信次數、車齡、建築物評分資訊的null值填補為0</a:t>
            </a:r>
            <a:endParaRPr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icrosoft JhengHei" panose="020B0604030504040204" charset="-120"/>
              <a:buAutoNum type="arabicPeriod"/>
            </a:pPr>
            <a:r>
              <a:rPr lang="zh-TW" sz="1600" b="1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類別欄位的null值超出10%的以其他字串(other)填補</a:t>
            </a:r>
            <a:endParaRPr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icrosoft JhengHei" panose="020B0604030504040204" charset="-120"/>
              <a:buAutoNum type="arabicPeriod"/>
            </a:pPr>
            <a:r>
              <a:rPr lang="zh-TW" sz="1600" b="1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其餘欄位的null值分別使用中位數(數值)、眾數(類別)填補</a:t>
            </a:r>
            <a:endParaRPr sz="1600" b="1" i="0" u="none" strike="noStrike" cap="none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i="0" u="none" strike="noStrike" cap="none">
              <a:solidFill>
                <a:srgbClr val="000000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330" name="Google Shape;330;g14b4b3800e2_2_25"/>
          <p:cNvPicPr preferRelativeResize="0"/>
          <p:nvPr/>
        </p:nvPicPr>
        <p:blipFill rotWithShape="1">
          <a:blip r:embed="rId3"/>
          <a:srcRect r="39743"/>
          <a:stretch>
            <a:fillRect/>
          </a:stretch>
        </p:blipFill>
        <p:spPr>
          <a:xfrm>
            <a:off x="4037187" y="931966"/>
            <a:ext cx="4416240" cy="250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4b4b3800e2_2_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3700" y="3355550"/>
            <a:ext cx="4243374" cy="10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b4b3800e2_12_27"/>
          <p:cNvSpPr txBox="1">
            <a:spLocks noGrp="1"/>
          </p:cNvSpPr>
          <p:nvPr>
            <p:ph type="title"/>
          </p:nvPr>
        </p:nvSpPr>
        <p:spPr>
          <a:xfrm>
            <a:off x="291150" y="711600"/>
            <a:ext cx="7740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欄位清理 </a:t>
            </a: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Column Cleaning</a:t>
            </a: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312" name="Google Shape;312;g14b4b3800e2_12_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68969" y="2450350"/>
            <a:ext cx="2494055" cy="17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4b4b3800e2_12_2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12</a:t>
            </a:fld>
            <a:endParaRPr lang="zh-TW"/>
          </a:p>
        </p:txBody>
      </p:sp>
      <p:sp>
        <p:nvSpPr>
          <p:cNvPr id="314" name="Google Shape;314;g14b4b3800e2_12_27"/>
          <p:cNvSpPr txBox="1"/>
          <p:nvPr/>
        </p:nvSpPr>
        <p:spPr>
          <a:xfrm>
            <a:off x="291150" y="1309375"/>
            <a:ext cx="3992752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將X變數間的相關性&gt;0.8的做欄位刪除</a:t>
            </a:r>
            <a:endParaRPr sz="1600" b="1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散佈圖呈左下往右上的直線趨勢時，則兩變數之間存在正相關</a:t>
            </a:r>
            <a:endParaRPr sz="1600" b="1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l"/>
            </a:pPr>
            <a:endParaRPr sz="1600" i="0" u="none" strike="noStrike" cap="none" dirty="0">
              <a:solidFill>
                <a:srgbClr val="000000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315" name="Google Shape;315;g14b4b3800e2_12_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0900" y="2450350"/>
            <a:ext cx="2579061" cy="1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4b4b3800e2_12_2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946300" y="2450350"/>
            <a:ext cx="2579035" cy="18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b4b3800e2_2_32"/>
          <p:cNvSpPr txBox="1">
            <a:spLocks noGrp="1"/>
          </p:cNvSpPr>
          <p:nvPr>
            <p:ph type="title"/>
          </p:nvPr>
        </p:nvSpPr>
        <p:spPr>
          <a:xfrm>
            <a:off x="291150" y="711600"/>
            <a:ext cx="7740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資料整合 </a:t>
            </a: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Data Merging</a:t>
            </a: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37" name="Google Shape;337;g14b4b3800e2_2_3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13</a:t>
            </a:fld>
            <a:endParaRPr lang="zh-TW"/>
          </a:p>
        </p:txBody>
      </p:sp>
      <p:sp>
        <p:nvSpPr>
          <p:cNvPr id="338" name="Google Shape;338;g14b4b3800e2_2_32"/>
          <p:cNvSpPr txBox="1"/>
          <p:nvPr/>
        </p:nvSpPr>
        <p:spPr>
          <a:xfrm>
            <a:off x="480126" y="1126957"/>
            <a:ext cx="4091874" cy="4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l"/>
            </a:pP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將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貸款申請日</a:t>
            </a:r>
            <a:r>
              <a:rPr lang="en-US" alt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7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天</a:t>
            </a: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整合為工作日與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週末日</a:t>
            </a:r>
            <a:endParaRPr lang="zh-TW" altLang="en-US" sz="16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C719E9-27ED-973A-75CD-51136CE79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1" t="33335" b="35787"/>
          <a:stretch/>
        </p:blipFill>
        <p:spPr>
          <a:xfrm>
            <a:off x="1179500" y="1743938"/>
            <a:ext cx="6851949" cy="14638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BE53FB-ABEE-C2C7-117B-4C37F6074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1" t="21930" b="59926"/>
          <a:stretch/>
        </p:blipFill>
        <p:spPr>
          <a:xfrm>
            <a:off x="1179504" y="3355391"/>
            <a:ext cx="6851946" cy="8601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b4b3800e2_2_32"/>
          <p:cNvSpPr txBox="1">
            <a:spLocks noGrp="1"/>
          </p:cNvSpPr>
          <p:nvPr>
            <p:ph type="title"/>
          </p:nvPr>
        </p:nvSpPr>
        <p:spPr>
          <a:xfrm>
            <a:off x="291150" y="711600"/>
            <a:ext cx="7740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資料整合 </a:t>
            </a: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Data Merging</a:t>
            </a: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37" name="Google Shape;337;g14b4b3800e2_2_3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14</a:t>
            </a:fld>
            <a:endParaRPr lang="zh-TW"/>
          </a:p>
        </p:txBody>
      </p:sp>
      <p:sp>
        <p:nvSpPr>
          <p:cNvPr id="338" name="Google Shape;338;g14b4b3800e2_2_32"/>
          <p:cNvSpPr txBox="1"/>
          <p:nvPr/>
        </p:nvSpPr>
        <p:spPr>
          <a:xfrm>
            <a:off x="291150" y="1189049"/>
            <a:ext cx="6518082" cy="4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l"/>
            </a:pP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將貸款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申請</a:t>
            </a: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時間</a:t>
            </a:r>
            <a:r>
              <a:rPr lang="en-US" alt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24</a:t>
            </a: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小時整合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為四個</a:t>
            </a: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區段</a:t>
            </a:r>
            <a:r>
              <a:rPr lang="en-US" alt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(</a:t>
            </a: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凌晨、早上、下午、晚上</a:t>
            </a:r>
            <a:r>
              <a:rPr lang="en-US" alt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)</a:t>
            </a:r>
            <a:endParaRPr lang="zh-TW" altLang="en-US" sz="1600" b="1" i="0" u="none" strike="noStrike" cap="none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5E681E-5FCF-3639-67B9-72EC64E72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1" t="15095" b="8726"/>
          <a:stretch/>
        </p:blipFill>
        <p:spPr>
          <a:xfrm>
            <a:off x="141875" y="1775860"/>
            <a:ext cx="4133557" cy="21785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B2867E7-115D-E50B-C131-76EB71160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1" t="28392" b="48493"/>
          <a:stretch/>
        </p:blipFill>
        <p:spPr>
          <a:xfrm>
            <a:off x="4319866" y="2204112"/>
            <a:ext cx="4133559" cy="14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3265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b4b3800e2_12_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>
                <a:solidFill>
                  <a:srgbClr val="FFFFFF"/>
                </a:solidFill>
              </a:rPr>
              <a:t>15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49" name="Google Shape;349;g14b4b3800e2_12_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8424" y="2304712"/>
            <a:ext cx="142875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4b4b3800e2_12_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365184" y="1612276"/>
            <a:ext cx="1818890" cy="279975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4b4b3800e2_12_3"/>
          <p:cNvSpPr txBox="1"/>
          <p:nvPr/>
        </p:nvSpPr>
        <p:spPr>
          <a:xfrm>
            <a:off x="4131534" y="1812300"/>
            <a:ext cx="205812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zh-TW" b="1" i="0" u="none" strike="noStrike" cap="none" dirty="0">
                <a:solidFill>
                  <a:schemeClr val="accent1"/>
                </a:solidFill>
                <a:latin typeface="+mn-ea"/>
                <a:ea typeface="+mn-ea"/>
                <a:cs typeface="Frank Ruhl Libre" panose="00000500000000000000"/>
                <a:sym typeface="Frank Ruhl Libre" panose="00000500000000000000"/>
              </a:rPr>
              <a:t>查看資料數量</a:t>
            </a:r>
            <a:endParaRPr b="1" i="0" u="none" strike="noStrike" cap="none" dirty="0">
              <a:solidFill>
                <a:schemeClr val="accent1"/>
              </a:solidFill>
              <a:latin typeface="+mn-ea"/>
              <a:ea typeface="+mn-ea"/>
              <a:cs typeface="Frank Ruhl Libre" panose="00000500000000000000"/>
              <a:sym typeface="Frank Ruhl Libre" panose="000005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r>
              <a:rPr lang="zh-TW" b="1" i="0" u="none" strike="noStrike" cap="none" dirty="0">
                <a:solidFill>
                  <a:schemeClr val="accent1"/>
                </a:solidFill>
                <a:latin typeface="+mn-ea"/>
                <a:ea typeface="+mn-ea"/>
                <a:cs typeface="Frank Ruhl Libre" panose="00000500000000000000"/>
                <a:sym typeface="Frank Ruhl Libre" panose="00000500000000000000"/>
              </a:rPr>
              <a:t>(就業天數由大到小排序)</a:t>
            </a:r>
            <a:endParaRPr b="1" i="0" u="none" strike="noStrike" cap="none" dirty="0">
              <a:solidFill>
                <a:schemeClr val="accent1"/>
              </a:solidFill>
              <a:latin typeface="+mn-ea"/>
              <a:ea typeface="+mn-ea"/>
              <a:cs typeface="Frank Ruhl Libre" panose="00000500000000000000"/>
              <a:sym typeface="Frank Ruhl Libre" panose="00000500000000000000"/>
            </a:endParaRPr>
          </a:p>
        </p:txBody>
      </p:sp>
      <p:pic>
        <p:nvPicPr>
          <p:cNvPr id="352" name="Google Shape;352;g14b4b3800e2_12_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54738" y="1612276"/>
            <a:ext cx="16002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4b4b3800e2_12_3"/>
          <p:cNvSpPr txBox="1"/>
          <p:nvPr/>
        </p:nvSpPr>
        <p:spPr>
          <a:xfrm>
            <a:off x="46950" y="1365450"/>
            <a:ext cx="1842600" cy="222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將</a:t>
            </a:r>
            <a:r>
              <a:rPr lang="zh-TW" altLang="en-US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就業天數的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離群值由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365,243(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天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)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調整為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20,000(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天</a:t>
            </a:r>
            <a:r>
              <a:rPr lang="en-US" altLang="zh-TW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)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，與最大值</a:t>
            </a:r>
            <a:r>
              <a:rPr lang="en-US" altLang="zh-TW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17,912</a:t>
            </a:r>
            <a:r>
              <a:rPr lang="zh-TW" altLang="en-US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做區別，</a:t>
            </a:r>
            <a:r>
              <a:rPr lang="zh-TW" altLang="en-US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並將就業時間整併以五年一組為單位的資料</a:t>
            </a:r>
          </a:p>
        </p:txBody>
      </p:sp>
      <p:sp>
        <p:nvSpPr>
          <p:cNvPr id="354" name="Google Shape;354;g14b4b3800e2_12_3"/>
          <p:cNvSpPr txBox="1">
            <a:spLocks noGrp="1"/>
          </p:cNvSpPr>
          <p:nvPr>
            <p:ph type="title"/>
          </p:nvPr>
        </p:nvSpPr>
        <p:spPr>
          <a:xfrm>
            <a:off x="189238" y="718313"/>
            <a:ext cx="75657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資料整合 </a:t>
            </a: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Data Merging</a:t>
            </a: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b4b3800e2_2_53"/>
          <p:cNvSpPr txBox="1">
            <a:spLocks noGrp="1"/>
          </p:cNvSpPr>
          <p:nvPr>
            <p:ph type="title"/>
          </p:nvPr>
        </p:nvSpPr>
        <p:spPr>
          <a:xfrm>
            <a:off x="291150" y="711600"/>
            <a:ext cx="7740300" cy="450000"/>
          </a:xfrm>
          <a:prstGeom prst="rect">
            <a:avLst/>
          </a:prstGeom>
          <a:noFill/>
          <a:ln>
            <a:solidFill>
              <a:srgbClr val="577399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資料整合—圖表展現(受雇時間轉為五年一組)</a:t>
            </a:r>
            <a:endParaRPr sz="28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Data Merging-Employed Time</a:t>
            </a:r>
            <a:b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</a:b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60" name="Google Shape;360;g14b4b3800e2_2_5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16</a:t>
            </a:fld>
            <a:endParaRPr lang="zh-TW"/>
          </a:p>
        </p:txBody>
      </p:sp>
      <p:pic>
        <p:nvPicPr>
          <p:cNvPr id="361" name="Google Shape;361;g14b4b3800e2_2_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7950" y="1589550"/>
            <a:ext cx="7879050" cy="288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b4b3800e2_2_60"/>
          <p:cNvSpPr txBox="1">
            <a:spLocks noGrp="1"/>
          </p:cNvSpPr>
          <p:nvPr>
            <p:ph type="title"/>
          </p:nvPr>
        </p:nvSpPr>
        <p:spPr>
          <a:xfrm>
            <a:off x="291150" y="711600"/>
            <a:ext cx="7740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資料整合 </a:t>
            </a: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Data Merging</a:t>
            </a: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67" name="Google Shape;367;g14b4b3800e2_2_6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17</a:t>
            </a:fld>
            <a:endParaRPr lang="zh-TW"/>
          </a:p>
        </p:txBody>
      </p:sp>
      <p:sp>
        <p:nvSpPr>
          <p:cNvPr id="368" name="Google Shape;368;g14b4b3800e2_2_60"/>
          <p:cNvSpPr txBox="1"/>
          <p:nvPr/>
        </p:nvSpPr>
        <p:spPr>
          <a:xfrm>
            <a:off x="505250" y="1241836"/>
            <a:ext cx="4984800" cy="4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l"/>
            </a:pPr>
            <a:r>
              <a:rPr 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將顧客年齡轉為以五年一組為單位的資料</a:t>
            </a:r>
            <a:endParaRPr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pic>
        <p:nvPicPr>
          <p:cNvPr id="369" name="Google Shape;369;g14b4b3800e2_2_6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5975" y="1844450"/>
            <a:ext cx="6776624" cy="19764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b4b3800e2_2_67"/>
          <p:cNvSpPr txBox="1">
            <a:spLocks noGrp="1"/>
          </p:cNvSpPr>
          <p:nvPr>
            <p:ph type="title"/>
          </p:nvPr>
        </p:nvSpPr>
        <p:spPr>
          <a:xfrm>
            <a:off x="291150" y="711600"/>
            <a:ext cx="7740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資料整合—圖表展現(年齡) </a:t>
            </a: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Data Merging-Age</a:t>
            </a:r>
            <a:b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</a:b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75" name="Google Shape;375;g14b4b3800e2_2_6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18</a:t>
            </a:fld>
            <a:endParaRPr lang="zh-TW"/>
          </a:p>
        </p:txBody>
      </p:sp>
      <p:pic>
        <p:nvPicPr>
          <p:cNvPr id="376" name="Google Shape;376;g14b4b3800e2_2_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314000"/>
            <a:ext cx="8148624" cy="278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b4b3800e2_2_74"/>
          <p:cNvSpPr txBox="1">
            <a:spLocks noGrp="1"/>
          </p:cNvSpPr>
          <p:nvPr>
            <p:ph type="title"/>
          </p:nvPr>
        </p:nvSpPr>
        <p:spPr>
          <a:xfrm>
            <a:off x="291150" y="711600"/>
            <a:ext cx="7740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欄位整合 </a:t>
            </a: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Column Merging</a:t>
            </a: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382" name="Google Shape;382;g14b4b3800e2_2_7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19</a:t>
            </a:fld>
            <a:endParaRPr lang="zh-TW"/>
          </a:p>
        </p:txBody>
      </p:sp>
      <p:pic>
        <p:nvPicPr>
          <p:cNvPr id="383" name="Google Shape;383;g14b4b3800e2_2_7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4275" y="1845575"/>
            <a:ext cx="6146976" cy="173300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4b4b3800e2_2_74"/>
          <p:cNvSpPr txBox="1"/>
          <p:nvPr/>
        </p:nvSpPr>
        <p:spPr>
          <a:xfrm>
            <a:off x="291150" y="1233175"/>
            <a:ext cx="65301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 panose="020B0604030504040204" charset="-120"/>
              <a:buChar char="•"/>
            </a:pPr>
            <a:r>
              <a:rPr lang="zh-TW" sz="1600" b="1" i="0" u="none" strike="noStrike" cap="none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將不同時間區段的徵信資料整合至一個欄位(以年為計算標準)</a:t>
            </a:r>
            <a:endParaRPr sz="1600" b="1" i="0" u="none" strike="noStrike" cap="none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BC10AB-4EAA-19D9-6A18-05F43EE0D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3880" y="1026000"/>
            <a:ext cx="5345700" cy="3091500"/>
          </a:xfrm>
        </p:spPr>
        <p:txBody>
          <a:bodyPr anchor="ctr"/>
          <a:lstStyle/>
          <a:p>
            <a:pPr marL="139700" indent="0" algn="ctr">
              <a:buNone/>
            </a:pPr>
            <a:r>
              <a:rPr lang="zh-TW" altLang="en-US" sz="4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 言</a:t>
            </a:r>
            <a:endParaRPr lang="en-US" altLang="zh-TW" sz="4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 algn="ctr">
              <a:buNone/>
            </a:pP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Introduction</a:t>
            </a:r>
            <a:endParaRPr lang="zh-TW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D40F4C-896E-883F-540C-A951B97E5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/>
          </a:p>
        </p:txBody>
      </p:sp>
      <p:sp>
        <p:nvSpPr>
          <p:cNvPr id="3" name="文字版面配置區 4">
            <a:extLst>
              <a:ext uri="{FF2B5EF4-FFF2-40B4-BE49-F238E27FC236}">
                <a16:creationId xmlns:a16="http://schemas.microsoft.com/office/drawing/2014/main" id="{063F51BB-34C5-5834-DE84-D7725639487E}"/>
              </a:ext>
            </a:extLst>
          </p:cNvPr>
          <p:cNvSpPr txBox="1">
            <a:spLocks/>
          </p:cNvSpPr>
          <p:nvPr/>
        </p:nvSpPr>
        <p:spPr>
          <a:xfrm>
            <a:off x="565579" y="2177597"/>
            <a:ext cx="1501216" cy="78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pPr marL="139700" indent="0" algn="ctr">
              <a:buNone/>
            </a:pPr>
            <a:r>
              <a:rPr lang="en-US" altLang="zh-TW" sz="4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0</a:t>
            </a:r>
            <a:endParaRPr lang="zh-TW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80492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b4b3800e2_11_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20</a:t>
            </a:fld>
            <a:endParaRPr lang="zh-TW"/>
          </a:p>
        </p:txBody>
      </p:sp>
      <p:sp>
        <p:nvSpPr>
          <p:cNvPr id="396" name="Google Shape;396;g14b4b3800e2_11_0"/>
          <p:cNvSpPr txBox="1">
            <a:spLocks noGrp="1"/>
          </p:cNvSpPr>
          <p:nvPr>
            <p:ph type="title" idx="4294967295"/>
          </p:nvPr>
        </p:nvSpPr>
        <p:spPr>
          <a:xfrm>
            <a:off x="213360" y="281623"/>
            <a:ext cx="7740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抽樣前後Oversampling before &amp; after</a:t>
            </a:r>
            <a:endParaRPr sz="2800" dirty="0">
              <a:solidFill>
                <a:schemeClr val="l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graphicFrame>
        <p:nvGraphicFramePr>
          <p:cNvPr id="397" name="Google Shape;397;g14b4b3800e2_11_0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7402349"/>
              </p:ext>
            </p:extLst>
          </p:nvPr>
        </p:nvGraphicFramePr>
        <p:xfrm>
          <a:off x="840105" y="1132205"/>
          <a:ext cx="7613650" cy="1985010"/>
        </p:xfrm>
        <a:graphic>
          <a:graphicData uri="http://schemas.openxmlformats.org/drawingml/2006/table">
            <a:tbl>
              <a:tblPr firstRow="1" bandRow="1">
                <a:noFill/>
                <a:tableStyleId>{506C1317-FF1B-4690-B557-8EFEA7436100}</a:tableStyleId>
              </a:tblPr>
              <a:tblGrid>
                <a:gridCol w="1522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2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模型</a:t>
                      </a:r>
                      <a:endParaRPr sz="1400" u="none" strike="noStrike" cap="none" dirty="0"/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訓練(整體)</a:t>
                      </a:r>
                      <a:endParaRPr sz="1400" b="1" i="0" u="none" strike="noStrike" cap="none" dirty="0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測試(整體)</a:t>
                      </a:r>
                      <a:endParaRPr sz="1400" b="1" i="0" u="none" strike="noStrike" cap="none" dirty="0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FF0000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recall(y=1)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FF0000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F1 score(y=1)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DNN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92%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91.9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2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KNN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92.18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91.46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01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03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隨機森林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91.91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91.96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2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貝式分類器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89.53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89.63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0.1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3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XGBoost</a:t>
                      </a:r>
                      <a:endParaRPr sz="1400" b="1" i="0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91.94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b="1" u="none" strike="noStrike" cap="none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91.99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b="1" u="none" strike="noStrike" cap="none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0.0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</a:t>
                      </a:r>
                      <a:endParaRPr sz="1400" b="1" i="0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02</a:t>
                      </a:r>
                      <a:endParaRPr sz="1400" b="1" i="0" u="none" strike="noStrike" cap="none" dirty="0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8" name="Google Shape;398;g14b4b3800e2_11_0"/>
          <p:cNvSpPr/>
          <p:nvPr/>
        </p:nvSpPr>
        <p:spPr>
          <a:xfrm>
            <a:off x="6686550" y="610175"/>
            <a:ext cx="2232600" cy="430200"/>
          </a:xfrm>
          <a:prstGeom prst="roundRect">
            <a:avLst>
              <a:gd name="adj" fmla="val 37553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sz="1600" b="1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資料集：</a:t>
            </a:r>
            <a:r>
              <a:rPr lang="zh-TW" sz="1600" b="1" i="0" u="none" strike="noStrike" cap="none">
                <a:solidFill>
                  <a:srgbClr val="FF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CreditV2-2</a:t>
            </a:r>
            <a:endParaRPr sz="1600" b="1" i="0" u="none" strike="noStrike" cap="none">
              <a:solidFill>
                <a:srgbClr val="FF0000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graphicFrame>
        <p:nvGraphicFramePr>
          <p:cNvPr id="399" name="Google Shape;399;g14b4b3800e2_11_0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7256377"/>
              </p:ext>
            </p:extLst>
          </p:nvPr>
        </p:nvGraphicFramePr>
        <p:xfrm>
          <a:off x="840105" y="3398519"/>
          <a:ext cx="7616825" cy="1540355"/>
        </p:xfrm>
        <a:graphic>
          <a:graphicData uri="http://schemas.openxmlformats.org/drawingml/2006/table">
            <a:tbl>
              <a:tblPr firstRow="1" bandRow="1">
                <a:noFill/>
                <a:tableStyleId>{506C1317-FF1B-4690-B557-8EFEA7436100}</a:tableStyleId>
              </a:tblPr>
              <a:tblGrid>
                <a:gridCol w="152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3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DNN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u="none" strike="noStrike" cap="none">
                          <a:solidFill>
                            <a:srgbClr val="152E5C"/>
                          </a:solidFill>
                        </a:rPr>
                        <a:t>68.65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u="none" strike="noStrike" cap="none">
                          <a:solidFill>
                            <a:srgbClr val="152E5C"/>
                          </a:solidFill>
                        </a:rPr>
                        <a:t>66.79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u="none" strike="noStrike" cap="none">
                          <a:solidFill>
                            <a:srgbClr val="152E5C"/>
                          </a:solidFill>
                        </a:rPr>
                        <a:t>0.7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u="none" strike="noStrike" cap="none">
                          <a:solidFill>
                            <a:srgbClr val="152E5C"/>
                          </a:solidFill>
                        </a:rPr>
                        <a:t>2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5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KNN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95.97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79.42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0.2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2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0.1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5</a:t>
                      </a:r>
                      <a:endParaRPr sz="1400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隨機森林</a:t>
                      </a:r>
                      <a:endParaRPr sz="1400" b="1" u="none" strike="noStrike" cap="none" dirty="0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66.21</a:t>
                      </a: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 dirty="0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65.39</a:t>
                      </a: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 dirty="0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0.6</a:t>
                      </a: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8</a:t>
                      </a:r>
                      <a:endParaRPr sz="1400" u="none" strike="noStrike" cap="none" dirty="0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0.2</a:t>
                      </a: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4</a:t>
                      </a:r>
                      <a:endParaRPr sz="1400" u="none" strike="noStrike" cap="none" dirty="0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貝式分類器</a:t>
                      </a:r>
                      <a:endParaRPr sz="1400" b="1" u="none" strike="noStrike" cap="none" dirty="0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60.13</a:t>
                      </a: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 dirty="0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50.03</a:t>
                      </a: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 dirty="0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72</a:t>
                      </a:r>
                      <a:endParaRPr sz="1400" u="none" strike="noStrike" cap="none" dirty="0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0.1</a:t>
                      </a: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9</a:t>
                      </a:r>
                      <a:endParaRPr sz="1400" u="none" strike="noStrike" cap="none" dirty="0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XGBoost</a:t>
                      </a:r>
                      <a:endParaRPr sz="1400" b="1" i="0" u="none" strike="noStrike" cap="none" dirty="0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69.13</a:t>
                      </a: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 dirty="0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68.49</a:t>
                      </a: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 dirty="0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0.69</a:t>
                      </a:r>
                      <a:endParaRPr sz="1400" b="1" i="0" u="none" strike="noStrike" cap="none" dirty="0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</a:rPr>
                        <a:t>0.</a:t>
                      </a:r>
                      <a:r>
                        <a:rPr lang="zh-TW" sz="1200" b="1" u="none" strike="noStrike" cap="none" dirty="0">
                          <a:solidFill>
                            <a:srgbClr val="152E5C"/>
                          </a:solidFill>
                        </a:rPr>
                        <a:t>26</a:t>
                      </a:r>
                      <a:endParaRPr sz="1400" b="1" i="0" u="none" strike="noStrike" cap="none" dirty="0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0" name="Google Shape;400;g14b4b3800e2_11_0"/>
          <p:cNvSpPr txBox="1"/>
          <p:nvPr/>
        </p:nvSpPr>
        <p:spPr>
          <a:xfrm>
            <a:off x="282175" y="769763"/>
            <a:ext cx="9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sz="1600" b="1" i="0" u="none" strike="noStrike" cap="none">
                <a:solidFill>
                  <a:schemeClr val="lt1"/>
                </a:solidFill>
                <a:latin typeface="Frank Ruhl Libre" panose="00000500000000000000"/>
                <a:ea typeface="Frank Ruhl Libre" panose="00000500000000000000"/>
                <a:cs typeface="Frank Ruhl Libre" panose="00000500000000000000"/>
                <a:sym typeface="Frank Ruhl Libre" panose="00000500000000000000"/>
              </a:rPr>
              <a:t>Before</a:t>
            </a:r>
            <a:endParaRPr sz="1600" b="1" i="0" u="none" strike="noStrike" cap="none">
              <a:solidFill>
                <a:schemeClr val="lt1"/>
              </a:solidFill>
              <a:latin typeface="Frank Ruhl Libre" panose="00000500000000000000"/>
              <a:ea typeface="Frank Ruhl Libre" panose="00000500000000000000"/>
              <a:cs typeface="Frank Ruhl Libre" panose="00000500000000000000"/>
              <a:sym typeface="Frank Ruhl Libre" panose="00000500000000000000"/>
            </a:endParaRPr>
          </a:p>
        </p:txBody>
      </p:sp>
      <p:sp>
        <p:nvSpPr>
          <p:cNvPr id="401" name="Google Shape;401;g14b4b3800e2_11_0"/>
          <p:cNvSpPr txBox="1"/>
          <p:nvPr/>
        </p:nvSpPr>
        <p:spPr>
          <a:xfrm>
            <a:off x="294075" y="3022525"/>
            <a:ext cx="9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sz="1600" b="1" i="0" u="none" strike="noStrike" cap="none">
                <a:solidFill>
                  <a:schemeClr val="lt1"/>
                </a:solidFill>
                <a:latin typeface="Frank Ruhl Libre" panose="00000500000000000000"/>
                <a:ea typeface="Frank Ruhl Libre" panose="00000500000000000000"/>
                <a:cs typeface="Frank Ruhl Libre" panose="00000500000000000000"/>
                <a:sym typeface="Frank Ruhl Libre" panose="00000500000000000000"/>
              </a:rPr>
              <a:t>After</a:t>
            </a:r>
            <a:endParaRPr sz="1600" b="1" i="0" u="none" strike="noStrike" cap="none">
              <a:solidFill>
                <a:schemeClr val="lt1"/>
              </a:solidFill>
              <a:latin typeface="Frank Ruhl Libre" panose="00000500000000000000"/>
              <a:ea typeface="Frank Ruhl Libre" panose="00000500000000000000"/>
              <a:cs typeface="Frank Ruhl Libre" panose="00000500000000000000"/>
              <a:sym typeface="Frank Ruhl Libre" panose="00000500000000000000"/>
            </a:endParaRPr>
          </a:p>
        </p:txBody>
      </p:sp>
      <p:sp>
        <p:nvSpPr>
          <p:cNvPr id="402" name="Google Shape;402;g14b4b3800e2_11_0"/>
          <p:cNvSpPr/>
          <p:nvPr/>
        </p:nvSpPr>
        <p:spPr>
          <a:xfrm>
            <a:off x="1098085" y="4622305"/>
            <a:ext cx="190500" cy="1773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4b4b3800e2_11_0"/>
          <p:cNvSpPr/>
          <p:nvPr/>
        </p:nvSpPr>
        <p:spPr>
          <a:xfrm>
            <a:off x="1098145" y="4046815"/>
            <a:ext cx="190500" cy="1773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BC10AB-4EAA-19D9-6A18-05F43EE0D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3880" y="1026000"/>
            <a:ext cx="5345700" cy="3091500"/>
          </a:xfrm>
        </p:spPr>
        <p:txBody>
          <a:bodyPr anchor="ctr"/>
          <a:lstStyle/>
          <a:p>
            <a:pPr marL="139700" indent="0" algn="ctr">
              <a:buNone/>
            </a:pPr>
            <a:r>
              <a:rPr lang="zh-TW" altLang="en-US" sz="4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endParaRPr lang="en-US" altLang="zh-TW" sz="4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 algn="ctr">
              <a:buNone/>
            </a:pP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Machine Learning</a:t>
            </a:r>
            <a:endParaRPr lang="zh-TW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D40F4C-896E-883F-540C-A951B97E5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/>
          </a:p>
        </p:txBody>
      </p:sp>
      <p:sp>
        <p:nvSpPr>
          <p:cNvPr id="3" name="文字版面配置區 4">
            <a:extLst>
              <a:ext uri="{FF2B5EF4-FFF2-40B4-BE49-F238E27FC236}">
                <a16:creationId xmlns:a16="http://schemas.microsoft.com/office/drawing/2014/main" id="{3A8134A4-EB22-83C3-CCCE-FF0338CC73EB}"/>
              </a:ext>
            </a:extLst>
          </p:cNvPr>
          <p:cNvSpPr txBox="1">
            <a:spLocks/>
          </p:cNvSpPr>
          <p:nvPr/>
        </p:nvSpPr>
        <p:spPr>
          <a:xfrm>
            <a:off x="565579" y="2177597"/>
            <a:ext cx="1501216" cy="78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pPr marL="139700" indent="0" algn="ctr">
              <a:buNone/>
            </a:pPr>
            <a:r>
              <a:rPr lang="en-US" altLang="zh-TW" sz="48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  <a:endParaRPr lang="zh-TW" altLang="en-US" sz="48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65230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b4b3800e2_2_88"/>
          <p:cNvSpPr txBox="1">
            <a:spLocks noGrp="1"/>
          </p:cNvSpPr>
          <p:nvPr>
            <p:ph type="title"/>
          </p:nvPr>
        </p:nvSpPr>
        <p:spPr>
          <a:xfrm>
            <a:off x="272925" y="741250"/>
            <a:ext cx="77403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資料清洗—集群&amp;欄位合併</a:t>
            </a:r>
            <a:endParaRPr sz="28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zh-TW" sz="2400" dirty="0"/>
              <a:t>Data Scrubbing-Cluster &amp; Column Merge</a:t>
            </a:r>
            <a:endParaRPr sz="2400" dirty="0"/>
          </a:p>
        </p:txBody>
      </p:sp>
      <p:sp>
        <p:nvSpPr>
          <p:cNvPr id="409" name="Google Shape;409;g14b4b3800e2_2_8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22</a:t>
            </a:fld>
            <a:endParaRPr lang="zh-TW"/>
          </a:p>
        </p:txBody>
      </p:sp>
      <p:grpSp>
        <p:nvGrpSpPr>
          <p:cNvPr id="410" name="Google Shape;410;g14b4b3800e2_2_88"/>
          <p:cNvGrpSpPr/>
          <p:nvPr/>
        </p:nvGrpSpPr>
        <p:grpSpPr>
          <a:xfrm>
            <a:off x="1028700" y="1765392"/>
            <a:ext cx="6591300" cy="2445300"/>
            <a:chOff x="1135380" y="1569720"/>
            <a:chExt cx="6591300" cy="2445300"/>
          </a:xfrm>
        </p:grpSpPr>
        <p:grpSp>
          <p:nvGrpSpPr>
            <p:cNvPr id="411" name="Google Shape;411;g14b4b3800e2_2_88"/>
            <p:cNvGrpSpPr/>
            <p:nvPr/>
          </p:nvGrpSpPr>
          <p:grpSpPr>
            <a:xfrm>
              <a:off x="1135380" y="1569720"/>
              <a:ext cx="6585163" cy="2438520"/>
              <a:chOff x="1135380" y="1569720"/>
              <a:chExt cx="6585163" cy="2438520"/>
            </a:xfrm>
          </p:grpSpPr>
          <p:sp>
            <p:nvSpPr>
              <p:cNvPr id="412" name="Google Shape;412;g14b4b3800e2_2_88"/>
              <p:cNvSpPr txBox="1"/>
              <p:nvPr/>
            </p:nvSpPr>
            <p:spPr>
              <a:xfrm>
                <a:off x="1135380" y="1569721"/>
                <a:ext cx="1257300" cy="1874400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貸款金額</a:t>
                </a:r>
                <a:endParaRPr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每期應繳金額</a:t>
                </a:r>
                <a:endParaRPr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消費金額</a:t>
                </a:r>
                <a:endParaRPr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sp>
            <p:nvSpPr>
              <p:cNvPr id="413" name="Google Shape;413;g14b4b3800e2_2_88"/>
              <p:cNvSpPr txBox="1"/>
              <p:nvPr/>
            </p:nvSpPr>
            <p:spPr>
              <a:xfrm>
                <a:off x="1135380" y="3444240"/>
                <a:ext cx="1257300" cy="564000"/>
              </a:xfrm>
              <a:prstGeom prst="rect">
                <a:avLst/>
              </a:prstGeom>
              <a:solidFill>
                <a:srgbClr val="3C5685"/>
              </a:solidFill>
              <a:ln w="9525" cap="flat" cmpd="sng">
                <a:solidFill>
                  <a:srgbClr val="2C47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>
                    <a:solidFill>
                      <a:schemeClr val="l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貸款資訊</a:t>
                </a:r>
                <a:endParaRPr sz="1400" b="1" i="0" u="none" strike="noStrike" cap="none">
                  <a:solidFill>
                    <a:srgbClr val="00000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sp>
            <p:nvSpPr>
              <p:cNvPr id="414" name="Google Shape;414;g14b4b3800e2_2_88"/>
              <p:cNvSpPr txBox="1"/>
              <p:nvPr/>
            </p:nvSpPr>
            <p:spPr>
              <a:xfrm>
                <a:off x="2472690" y="1576500"/>
                <a:ext cx="1257300" cy="1874400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 dirty="0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註冊日期的</a:t>
                </a:r>
                <a:br>
                  <a:rPr lang="zh-TW" sz="1400" b="1" i="0" u="none" strike="noStrike" cap="none" dirty="0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</a:br>
                <a:r>
                  <a:rPr lang="zh-TW" sz="1400" b="1" i="0" u="none" strike="noStrike" cap="none" dirty="0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變更天數</a:t>
                </a:r>
                <a:endParaRPr sz="1400" b="1" i="0" u="none" strike="noStrike" cap="none" dirty="0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 dirty="0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身分證件的</a:t>
                </a:r>
                <a:br>
                  <a:rPr lang="zh-TW" sz="1400" b="1" i="0" u="none" strike="noStrike" cap="none" dirty="0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</a:br>
                <a:r>
                  <a:rPr lang="zh-TW" sz="1400" b="1" i="0" u="none" strike="noStrike" cap="none" dirty="0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變更天數</a:t>
                </a:r>
                <a:endParaRPr sz="1400" b="1" i="0" u="none" strike="noStrike" cap="none" dirty="0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 dirty="0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聯絡方式的</a:t>
                </a:r>
                <a:br>
                  <a:rPr lang="zh-TW" sz="1400" b="1" i="0" u="none" strike="noStrike" cap="none" dirty="0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</a:br>
                <a:r>
                  <a:rPr lang="zh-TW" sz="1400" b="1" i="0" u="none" strike="noStrike" cap="none" dirty="0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變更天數</a:t>
                </a:r>
                <a:endParaRPr sz="1400" b="1" i="0" u="none" strike="noStrike" cap="none" dirty="0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sp>
            <p:nvSpPr>
              <p:cNvPr id="415" name="Google Shape;415;g14b4b3800e2_2_88"/>
              <p:cNvSpPr txBox="1"/>
              <p:nvPr/>
            </p:nvSpPr>
            <p:spPr>
              <a:xfrm>
                <a:off x="3800475" y="1569720"/>
                <a:ext cx="1257300" cy="1874400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年收入</a:t>
                </a:r>
                <a:endParaRPr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年齡</a:t>
                </a:r>
                <a:endParaRPr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就業天數</a:t>
                </a:r>
                <a:endParaRPr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sp>
            <p:nvSpPr>
              <p:cNvPr id="416" name="Google Shape;416;g14b4b3800e2_2_88"/>
              <p:cNvSpPr txBox="1"/>
              <p:nvPr/>
            </p:nvSpPr>
            <p:spPr>
              <a:xfrm>
                <a:off x="5139690" y="1569720"/>
                <a:ext cx="1257300" cy="1874400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建築物</a:t>
                </a:r>
                <a:r>
                  <a:rPr lang="zh-TW" b="1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所在</a:t>
                </a: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區域評分的平均數欄位</a:t>
                </a:r>
                <a:endParaRPr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sp>
            <p:nvSpPr>
              <p:cNvPr id="417" name="Google Shape;417;g14b4b3800e2_2_88"/>
              <p:cNvSpPr txBox="1"/>
              <p:nvPr/>
            </p:nvSpPr>
            <p:spPr>
              <a:xfrm>
                <a:off x="6463243" y="1569720"/>
                <a:ext cx="1257300" cy="1874400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一小時、</a:t>
                </a:r>
                <a:b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</a:br>
                <a:r>
                  <a:rPr lang="zh-TW" sz="1400" b="1" i="0" u="none" strike="noStrike" cap="none">
                    <a:solidFill>
                      <a:schemeClr val="accent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rPr>
                  <a:t>一天、一週、一月、一季、一年的信用查詢次數</a:t>
                </a:r>
                <a:endParaRPr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</p:grpSp>
        <p:sp>
          <p:nvSpPr>
            <p:cNvPr id="418" name="Google Shape;418;g14b4b3800e2_2_88"/>
            <p:cNvSpPr txBox="1"/>
            <p:nvPr/>
          </p:nvSpPr>
          <p:spPr>
            <a:xfrm>
              <a:off x="2468880" y="3444240"/>
              <a:ext cx="1257300" cy="564000"/>
            </a:xfrm>
            <a:prstGeom prst="rect">
              <a:avLst/>
            </a:prstGeom>
            <a:solidFill>
              <a:srgbClr val="3C5685"/>
            </a:solidFill>
            <a:ln w="9525" cap="flat" cmpd="sng">
              <a:solidFill>
                <a:srgbClr val="2C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l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變更資訊</a:t>
              </a:r>
              <a:endParaRPr sz="14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419" name="Google Shape;419;g14b4b3800e2_2_88"/>
            <p:cNvSpPr txBox="1"/>
            <p:nvPr/>
          </p:nvSpPr>
          <p:spPr>
            <a:xfrm>
              <a:off x="3802380" y="3451020"/>
              <a:ext cx="1257300" cy="564000"/>
            </a:xfrm>
            <a:prstGeom prst="rect">
              <a:avLst/>
            </a:prstGeom>
            <a:solidFill>
              <a:srgbClr val="3C5685"/>
            </a:solidFill>
            <a:ln w="9525" cap="flat" cmpd="sng">
              <a:solidFill>
                <a:srgbClr val="2C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l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收入狀態</a:t>
              </a:r>
              <a:endParaRPr sz="14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420" name="Google Shape;420;g14b4b3800e2_2_88"/>
            <p:cNvSpPr txBox="1"/>
            <p:nvPr/>
          </p:nvSpPr>
          <p:spPr>
            <a:xfrm>
              <a:off x="5132070" y="3451020"/>
              <a:ext cx="1257300" cy="564000"/>
            </a:xfrm>
            <a:prstGeom prst="rect">
              <a:avLst/>
            </a:prstGeom>
            <a:solidFill>
              <a:srgbClr val="3C5685"/>
            </a:solidFill>
            <a:ln w="9525" cap="flat" cmpd="sng">
              <a:solidFill>
                <a:srgbClr val="2C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l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房屋評分</a:t>
              </a:r>
              <a:endParaRPr sz="14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421" name="Google Shape;421;g14b4b3800e2_2_88"/>
            <p:cNvSpPr txBox="1"/>
            <p:nvPr/>
          </p:nvSpPr>
          <p:spPr>
            <a:xfrm>
              <a:off x="6469380" y="3444240"/>
              <a:ext cx="1257300" cy="564000"/>
            </a:xfrm>
            <a:prstGeom prst="rect">
              <a:avLst/>
            </a:prstGeom>
            <a:solidFill>
              <a:srgbClr val="3C5685"/>
            </a:solidFill>
            <a:ln w="9525" cap="flat" cmpd="sng">
              <a:solidFill>
                <a:srgbClr val="2C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l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信用查詢次數</a:t>
              </a:r>
              <a:endParaRPr sz="14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4b4b3800e2_11_2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23</a:t>
            </a:fld>
            <a:endParaRPr lang="zh-TW"/>
          </a:p>
        </p:txBody>
      </p:sp>
      <p:sp>
        <p:nvSpPr>
          <p:cNvPr id="427" name="Google Shape;427;g14b4b3800e2_11_20"/>
          <p:cNvSpPr txBox="1">
            <a:spLocks noGrp="1"/>
          </p:cNvSpPr>
          <p:nvPr>
            <p:ph type="title" idx="4294967295"/>
          </p:nvPr>
        </p:nvSpPr>
        <p:spPr>
          <a:xfrm>
            <a:off x="213360" y="281623"/>
            <a:ext cx="7740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zh-TW" sz="280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集群前後 Cluster before &amp; after</a:t>
            </a:r>
            <a:endParaRPr sz="2800">
              <a:solidFill>
                <a:schemeClr val="l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graphicFrame>
        <p:nvGraphicFramePr>
          <p:cNvPr id="428" name="Google Shape;428;g14b4b3800e2_11_20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311069"/>
              </p:ext>
            </p:extLst>
          </p:nvPr>
        </p:nvGraphicFramePr>
        <p:xfrm>
          <a:off x="840105" y="1134745"/>
          <a:ext cx="7569200" cy="1663700"/>
        </p:xfrm>
        <a:graphic>
          <a:graphicData uri="http://schemas.openxmlformats.org/drawingml/2006/table">
            <a:tbl>
              <a:tblPr firstRow="1" bandRow="1">
                <a:noFill/>
                <a:tableStyleId>{506C1317-FF1B-4690-B557-8EFEA7436100}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模型</a:t>
                      </a:r>
                      <a:endParaRPr sz="1400" u="none" strike="noStrike" cap="none" dirty="0"/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訓練(整體)</a:t>
                      </a:r>
                      <a:endParaRPr sz="1400" b="1" i="0" u="none" strike="noStrike" cap="none" dirty="0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測試(整體)</a:t>
                      </a:r>
                      <a:endParaRPr sz="1400" b="1" i="0" u="none" strike="noStrike" cap="none" dirty="0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FF0000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recall(y=1)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400" b="1" i="0" u="none" strike="noStrike" cap="none" dirty="0">
                          <a:solidFill>
                            <a:srgbClr val="FF0000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F1 score(y=1)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DNN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68.65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66.79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>
                          <a:solidFill>
                            <a:srgbClr val="152E5C"/>
                          </a:solidFill>
                        </a:rPr>
                        <a:t>0.62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0.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2</a:t>
                      </a:r>
                      <a:r>
                        <a:rPr lang="zh-TW" sz="1200" b="1">
                          <a:solidFill>
                            <a:srgbClr val="152E5C"/>
                          </a:solidFill>
                        </a:rPr>
                        <a:t>4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KNN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95.97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79.42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0.2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2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0.1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5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隨機森林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66.21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65.39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0.6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8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0.2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4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貝式分類器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>
                          <a:solidFill>
                            <a:srgbClr val="152E5C"/>
                          </a:solidFill>
                        </a:rPr>
                        <a:t>61.44%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>
                          <a:solidFill>
                            <a:srgbClr val="152E5C"/>
                          </a:solidFill>
                        </a:rPr>
                        <a:t>57.19%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0.</a:t>
                      </a:r>
                      <a:r>
                        <a:rPr lang="zh-TW" sz="1200" b="1">
                          <a:solidFill>
                            <a:srgbClr val="152E5C"/>
                          </a:solidFill>
                        </a:rPr>
                        <a:t>67</a:t>
                      </a:r>
                      <a:endParaRPr sz="1400" b="1" u="none" strike="noStrike" cap="none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</a:rPr>
                        <a:t>0.</a:t>
                      </a:r>
                      <a:r>
                        <a:rPr lang="zh-TW" sz="1200" b="1" dirty="0">
                          <a:solidFill>
                            <a:srgbClr val="152E5C"/>
                          </a:solidFill>
                        </a:rPr>
                        <a:t>20</a:t>
                      </a:r>
                      <a:endParaRPr sz="1400" b="1" u="none" strike="noStrike" cap="none" dirty="0"/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9" name="Google Shape;429;g14b4b3800e2_11_20"/>
          <p:cNvSpPr/>
          <p:nvPr/>
        </p:nvSpPr>
        <p:spPr>
          <a:xfrm>
            <a:off x="5547625" y="591800"/>
            <a:ext cx="3515700" cy="430200"/>
          </a:xfrm>
          <a:prstGeom prst="roundRect">
            <a:avLst>
              <a:gd name="adj" fmla="val 37553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sz="1600" b="1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資料集：</a:t>
            </a:r>
            <a:r>
              <a:rPr lang="zh-TW" sz="1600" b="1">
                <a:solidFill>
                  <a:srgbClr val="FF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CreditV2-2</a:t>
            </a:r>
            <a:r>
              <a:rPr lang="zh-TW" sz="1600" b="1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zh-TW" sz="1600" b="1" i="0" u="none" strike="noStrike" cap="none">
                <a:solidFill>
                  <a:srgbClr val="FF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CreditV3-3</a:t>
            </a:r>
          </a:p>
        </p:txBody>
      </p:sp>
      <p:graphicFrame>
        <p:nvGraphicFramePr>
          <p:cNvPr id="430" name="Google Shape;430;g14b4b3800e2_11_20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8447226"/>
              </p:ext>
            </p:extLst>
          </p:nvPr>
        </p:nvGraphicFramePr>
        <p:xfrm>
          <a:off x="840105" y="3398520"/>
          <a:ext cx="7569200" cy="1239355"/>
        </p:xfrm>
        <a:graphic>
          <a:graphicData uri="http://schemas.openxmlformats.org/drawingml/2006/table">
            <a:tbl>
              <a:tblPr firstRow="1" bandRow="1">
                <a:noFill/>
                <a:tableStyleId>{506C1317-FF1B-4690-B557-8EFEA7436100}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DNN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u="none" strike="noStrike" cap="none">
                          <a:solidFill>
                            <a:schemeClr val="accent1"/>
                          </a:solidFill>
                        </a:rPr>
                        <a:t>67.0</a:t>
                      </a: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4</a:t>
                      </a:r>
                      <a:r>
                        <a:rPr lang="zh-TW" sz="1200" b="1" i="0" u="none" strike="noStrike" cap="none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76</a:t>
                      </a:r>
                      <a:r>
                        <a:rPr lang="zh-TW" sz="1200" u="none" strike="noStrike" cap="none">
                          <a:solidFill>
                            <a:schemeClr val="accent1"/>
                          </a:solidFill>
                        </a:rPr>
                        <a:t>.31</a:t>
                      </a:r>
                      <a:r>
                        <a:rPr lang="zh-TW" sz="1200" b="1" i="0" u="none" strike="noStrike" cap="none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u="none" strike="noStrike" cap="none">
                          <a:solidFill>
                            <a:schemeClr val="accent1"/>
                          </a:solidFill>
                        </a:rPr>
                        <a:t>0.</a:t>
                      </a: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5</a:t>
                      </a:r>
                      <a:r>
                        <a:rPr lang="zh-TW" sz="1200" u="none" strike="noStrike" cap="none">
                          <a:solidFill>
                            <a:schemeClr val="accent1"/>
                          </a:solidFill>
                        </a:rPr>
                        <a:t>5</a:t>
                      </a:r>
                      <a:endParaRPr sz="1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>
                          <a:solidFill>
                            <a:schemeClr val="accent1"/>
                          </a:solidFill>
                        </a:rPr>
                        <a:t>2</a:t>
                      </a:r>
                      <a:r>
                        <a:rPr lang="zh-TW" sz="1200" b="1">
                          <a:solidFill>
                            <a:schemeClr val="accent1"/>
                          </a:solidFill>
                        </a:rPr>
                        <a:t>7</a:t>
                      </a:r>
                      <a:endParaRPr sz="1400" b="1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KNN</a:t>
                      </a:r>
                      <a:endParaRPr sz="1400" b="1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chemeClr val="accent1"/>
                          </a:solidFill>
                        </a:rPr>
                        <a:t>90.</a:t>
                      </a:r>
                      <a:r>
                        <a:rPr lang="zh-TW" sz="1200" b="1">
                          <a:solidFill>
                            <a:schemeClr val="accent1"/>
                          </a:solidFill>
                        </a:rPr>
                        <a:t>54</a:t>
                      </a:r>
                      <a:r>
                        <a:rPr lang="zh-TW" sz="1200" b="1" i="0" u="none" strike="noStrike" cap="none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chemeClr val="accent1"/>
                          </a:solidFill>
                        </a:rPr>
                        <a:t>72.</a:t>
                      </a:r>
                      <a:r>
                        <a:rPr lang="zh-TW" sz="1200" b="1">
                          <a:solidFill>
                            <a:schemeClr val="accent1"/>
                          </a:solidFill>
                        </a:rPr>
                        <a:t>59</a:t>
                      </a:r>
                      <a:r>
                        <a:rPr lang="zh-TW" sz="1200" b="1" i="0" u="none" strike="noStrike" cap="none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>
                          <a:solidFill>
                            <a:schemeClr val="accent1"/>
                          </a:solidFill>
                        </a:rPr>
                        <a:t>3</a:t>
                      </a:r>
                      <a:r>
                        <a:rPr lang="zh-TW" sz="1200" b="1">
                          <a:solidFill>
                            <a:schemeClr val="accent1"/>
                          </a:solidFill>
                        </a:rPr>
                        <a:t>5</a:t>
                      </a:r>
                      <a:endParaRPr sz="1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zh-TW" sz="1200" b="1">
                          <a:solidFill>
                            <a:schemeClr val="accent1"/>
                          </a:solidFill>
                        </a:rPr>
                        <a:t>7</a:t>
                      </a:r>
                      <a:endParaRPr sz="1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隨機森林</a:t>
                      </a:r>
                      <a:endParaRPr sz="1400" b="1" u="none" strike="noStrike" cap="none" dirty="0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71.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6</a:t>
                      </a: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2</a:t>
                      </a: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69.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92</a:t>
                      </a: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0.6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4</a:t>
                      </a:r>
                      <a:endParaRPr sz="14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0.25</a:t>
                      </a:r>
                      <a:endParaRPr sz="14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貝式分類器</a:t>
                      </a:r>
                      <a:endParaRPr sz="1400" b="1" u="none" strike="noStrike" cap="none" dirty="0">
                        <a:solidFill>
                          <a:srgbClr val="152E5C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64.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36</a:t>
                      </a: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6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1.92</a:t>
                      </a: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67</a:t>
                      </a:r>
                      <a:endParaRPr sz="14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22</a:t>
                      </a:r>
                      <a:endParaRPr sz="14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1" name="Google Shape;431;g14b4b3800e2_11_20"/>
          <p:cNvSpPr txBox="1"/>
          <p:nvPr/>
        </p:nvSpPr>
        <p:spPr>
          <a:xfrm>
            <a:off x="217875" y="685725"/>
            <a:ext cx="9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sz="1600" b="1" i="0" u="none" strike="noStrike" cap="none">
                <a:solidFill>
                  <a:schemeClr val="lt1"/>
                </a:solidFill>
                <a:latin typeface="Frank Ruhl Libre" panose="00000500000000000000"/>
                <a:ea typeface="Frank Ruhl Libre" panose="00000500000000000000"/>
                <a:cs typeface="Frank Ruhl Libre" panose="00000500000000000000"/>
                <a:sym typeface="Frank Ruhl Libre" panose="00000500000000000000"/>
              </a:rPr>
              <a:t>Before</a:t>
            </a:r>
            <a:endParaRPr sz="1600" b="1" i="0" u="none" strike="noStrike" cap="none">
              <a:solidFill>
                <a:schemeClr val="lt1"/>
              </a:solidFill>
              <a:latin typeface="Frank Ruhl Libre" panose="00000500000000000000"/>
              <a:ea typeface="Frank Ruhl Libre" panose="00000500000000000000"/>
              <a:cs typeface="Frank Ruhl Libre" panose="00000500000000000000"/>
              <a:sym typeface="Frank Ruhl Libre" panose="00000500000000000000"/>
            </a:endParaRPr>
          </a:p>
        </p:txBody>
      </p:sp>
      <p:sp>
        <p:nvSpPr>
          <p:cNvPr id="432" name="Google Shape;432;g14b4b3800e2_11_20"/>
          <p:cNvSpPr txBox="1"/>
          <p:nvPr/>
        </p:nvSpPr>
        <p:spPr>
          <a:xfrm>
            <a:off x="217875" y="3025750"/>
            <a:ext cx="9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sz="1600" b="1" i="0" u="none" strike="noStrike" cap="none">
                <a:solidFill>
                  <a:schemeClr val="lt1"/>
                </a:solidFill>
                <a:latin typeface="Frank Ruhl Libre" panose="00000500000000000000"/>
                <a:ea typeface="Frank Ruhl Libre" panose="00000500000000000000"/>
                <a:cs typeface="Frank Ruhl Libre" panose="00000500000000000000"/>
                <a:sym typeface="Frank Ruhl Libre" panose="00000500000000000000"/>
              </a:rPr>
              <a:t>After</a:t>
            </a:r>
            <a:endParaRPr sz="1600" b="1" i="0" u="none" strike="noStrike" cap="none">
              <a:solidFill>
                <a:schemeClr val="lt1"/>
              </a:solidFill>
              <a:latin typeface="Frank Ruhl Libre" panose="00000500000000000000"/>
              <a:ea typeface="Frank Ruhl Libre" panose="00000500000000000000"/>
              <a:cs typeface="Frank Ruhl Libre" panose="00000500000000000000"/>
              <a:sym typeface="Frank Ruhl Libre" panose="00000500000000000000"/>
            </a:endParaRPr>
          </a:p>
        </p:txBody>
      </p:sp>
      <p:graphicFrame>
        <p:nvGraphicFramePr>
          <p:cNvPr id="433" name="Google Shape;433;g14b4b3800e2_11_20"/>
          <p:cNvGraphicFramePr/>
          <p:nvPr>
            <p:extLst>
              <p:ext uri="{D42A27DB-BD31-4B8C-83A1-F6EECF244321}">
                <p14:modId xmlns:p14="http://schemas.microsoft.com/office/powerpoint/2010/main" val="3474878054"/>
              </p:ext>
            </p:extLst>
          </p:nvPr>
        </p:nvGraphicFramePr>
        <p:xfrm>
          <a:off x="840105" y="4638040"/>
          <a:ext cx="7566025" cy="336550"/>
        </p:xfrm>
        <a:graphic>
          <a:graphicData uri="http://schemas.openxmlformats.org/drawingml/2006/table">
            <a:tbl>
              <a:tblPr firstRow="1" bandRow="1">
                <a:noFill/>
                <a:tableStyleId>{506C1317-FF1B-4690-B557-8EFEA7436100}</a:tableStyleId>
              </a:tblPr>
              <a:tblGrid>
                <a:gridCol w="1513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XGBoost</a:t>
                      </a:r>
                      <a:endParaRPr sz="1400" b="1" u="none" strike="noStrike" cap="none" dirty="0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chemeClr val="accent1"/>
                          </a:solidFill>
                        </a:rPr>
                        <a:t>69.</a:t>
                      </a:r>
                      <a:r>
                        <a:rPr lang="zh-TW" sz="1200" b="1">
                          <a:solidFill>
                            <a:schemeClr val="accent1"/>
                          </a:solidFill>
                        </a:rPr>
                        <a:t>19</a:t>
                      </a:r>
                      <a:r>
                        <a:rPr lang="zh-TW" sz="1200" b="1" i="0" u="none" strike="noStrike" cap="none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b="1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68.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85</a:t>
                      </a: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400" b="1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0.67</a:t>
                      </a: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</a:t>
                      </a: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26</a:t>
                      </a:r>
                      <a:endParaRPr sz="1400" b="1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4" name="Google Shape;434;g14b4b3800e2_11_20"/>
          <p:cNvGraphicFramePr/>
          <p:nvPr/>
        </p:nvGraphicFramePr>
        <p:xfrm>
          <a:off x="840105" y="2808605"/>
          <a:ext cx="7569200" cy="303530"/>
        </p:xfrm>
        <a:graphic>
          <a:graphicData uri="http://schemas.openxmlformats.org/drawingml/2006/table">
            <a:tbl>
              <a:tblPr firstRow="1" bandRow="1">
                <a:noFill/>
                <a:tableStyleId>{506C1317-FF1B-4690-B557-8EFEA7436100}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5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XGBoost</a:t>
                      </a:r>
                      <a:endParaRPr sz="1400" b="1" i="0" u="none" strike="noStrike" cap="none">
                        <a:solidFill>
                          <a:srgbClr val="152E5C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6</a:t>
                      </a:r>
                      <a:r>
                        <a:rPr lang="zh-TW" sz="1200">
                          <a:solidFill>
                            <a:srgbClr val="152E5C"/>
                          </a:solidFill>
                        </a:rPr>
                        <a:t>5.49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6</a:t>
                      </a:r>
                      <a:r>
                        <a:rPr lang="zh-TW" sz="1200">
                          <a:solidFill>
                            <a:srgbClr val="152E5C"/>
                          </a:solidFill>
                        </a:rPr>
                        <a:t>7.19</a:t>
                      </a: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%</a:t>
                      </a:r>
                      <a:endParaRPr sz="1400" b="1" u="none" strike="noStrike" cap="none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0.6</a:t>
                      </a:r>
                      <a:r>
                        <a:rPr lang="zh-TW" sz="1200">
                          <a:solidFill>
                            <a:srgbClr val="152E5C"/>
                          </a:solidFill>
                        </a:rPr>
                        <a:t>3</a:t>
                      </a:r>
                      <a:endParaRPr sz="1400" b="1" i="0" u="none" strike="noStrike" cap="none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>
                          <a:solidFill>
                            <a:srgbClr val="152E5C"/>
                          </a:solidFill>
                        </a:rPr>
                        <a:t>0.</a:t>
                      </a:r>
                      <a:r>
                        <a:rPr lang="zh-TW" sz="1200" b="1" u="none" strike="noStrike" cap="none">
                          <a:solidFill>
                            <a:srgbClr val="152E5C"/>
                          </a:solidFill>
                        </a:rPr>
                        <a:t>2</a:t>
                      </a:r>
                      <a:r>
                        <a:rPr lang="zh-TW" sz="1200">
                          <a:solidFill>
                            <a:srgbClr val="152E5C"/>
                          </a:solidFill>
                        </a:rPr>
                        <a:t>4</a:t>
                      </a:r>
                      <a:endParaRPr sz="1400" b="1" i="0" u="none" strike="noStrike" cap="none">
                        <a:solidFill>
                          <a:srgbClr val="152E5C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436;g14b4b3800e2_11_20"/>
          <p:cNvSpPr/>
          <p:nvPr/>
        </p:nvSpPr>
        <p:spPr>
          <a:xfrm>
            <a:off x="921020" y="4685038"/>
            <a:ext cx="190500" cy="1773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4b5510c9fb_3_256"/>
          <p:cNvSpPr txBox="1">
            <a:spLocks noGrp="1"/>
          </p:cNvSpPr>
          <p:nvPr>
            <p:ph type="title"/>
          </p:nvPr>
        </p:nvSpPr>
        <p:spPr>
          <a:xfrm>
            <a:off x="215100" y="626724"/>
            <a:ext cx="77403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/>
              <a:t>模型選定--XGBoost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400" dirty="0"/>
              <a:t>Model Finalization</a:t>
            </a:r>
            <a:endParaRPr sz="2400" dirty="0"/>
          </a:p>
        </p:txBody>
      </p:sp>
      <p:sp>
        <p:nvSpPr>
          <p:cNvPr id="484" name="Google Shape;484;g14b5510c9fb_3_25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 lang="zh-TW"/>
          </a:p>
        </p:txBody>
      </p:sp>
      <p:pic>
        <p:nvPicPr>
          <p:cNvPr id="485" name="Google Shape;485;g14b5510c9fb_3_2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10816" y="1544221"/>
            <a:ext cx="4221365" cy="15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4b5510c9fb_3_2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310816" y="3220033"/>
            <a:ext cx="4221364" cy="129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4b5510c9fb_3_286"/>
          <p:cNvSpPr txBox="1">
            <a:spLocks noGrp="1"/>
          </p:cNvSpPr>
          <p:nvPr>
            <p:ph type="title"/>
          </p:nvPr>
        </p:nvSpPr>
        <p:spPr>
          <a:xfrm>
            <a:off x="189700" y="622774"/>
            <a:ext cx="7740300" cy="92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/>
              <a:t>模型選定--XGBoost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400" dirty="0"/>
              <a:t>Model Finalization</a:t>
            </a:r>
            <a:endParaRPr sz="2400" dirty="0"/>
          </a:p>
        </p:txBody>
      </p:sp>
      <p:sp>
        <p:nvSpPr>
          <p:cNvPr id="492" name="Google Shape;492;g14b5510c9fb_3_286"/>
          <p:cNvSpPr txBox="1"/>
          <p:nvPr/>
        </p:nvSpPr>
        <p:spPr>
          <a:xfrm>
            <a:off x="4752326" y="1613825"/>
            <a:ext cx="1263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g14b5510c9fb_3_28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 lang="zh-TW"/>
          </a:p>
        </p:txBody>
      </p:sp>
      <p:pic>
        <p:nvPicPr>
          <p:cNvPr id="494" name="Google Shape;494;g14b5510c9fb_3_28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8713" y="1960025"/>
            <a:ext cx="3682276" cy="19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4b5510c9fb_3_28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24738" y="1960025"/>
            <a:ext cx="3857925" cy="19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CC54C-D111-B821-45EB-0339D9CA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90" y="892650"/>
            <a:ext cx="7740300" cy="821850"/>
          </a:xfrm>
        </p:spPr>
        <p:txBody>
          <a:bodyPr/>
          <a:lstStyle/>
          <a:p>
            <a:r>
              <a:rPr lang="zh-TW" altLang="en-US" sz="2800" dirty="0">
                <a:latin typeface="+mj-ea"/>
                <a:ea typeface="+mj-ea"/>
              </a:rPr>
              <a:t>特徵工程方法一（</a:t>
            </a:r>
            <a:r>
              <a:rPr lang="en-US" altLang="zh-TW" sz="28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S</a:t>
            </a:r>
            <a:r>
              <a:rPr lang="zh-TW" altLang="zh-TW" sz="28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electKBest</a:t>
            </a:r>
            <a:r>
              <a:rPr lang="zh-TW" altLang="en-US" sz="28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）</a:t>
            </a:r>
            <a:br>
              <a:rPr lang="zh-TW" altLang="en-US" sz="2400" dirty="0">
                <a:latin typeface="+mj-ea"/>
                <a:ea typeface="+mj-ea"/>
              </a:rPr>
            </a:br>
            <a:r>
              <a:rPr lang="en-US" altLang="zh-TW" sz="2400" dirty="0">
                <a:latin typeface="+mj-ea"/>
                <a:ea typeface="+mj-ea"/>
              </a:rPr>
              <a:t>Feature</a:t>
            </a: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en-US" altLang="zh-TW" sz="2400" dirty="0">
                <a:latin typeface="+mj-ea"/>
                <a:ea typeface="+mj-ea"/>
              </a:rPr>
              <a:t>Engineering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D449D7-F396-5703-B93C-813B4B848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/>
          </a:p>
        </p:txBody>
      </p:sp>
      <p:sp>
        <p:nvSpPr>
          <p:cNvPr id="6" name="Google Shape;444;g14b34fd867b_2_51">
            <a:extLst>
              <a:ext uri="{FF2B5EF4-FFF2-40B4-BE49-F238E27FC236}">
                <a16:creationId xmlns:a16="http://schemas.microsoft.com/office/drawing/2014/main" id="{64C6C209-BBD2-05EA-73DF-D416FA46598D}"/>
              </a:ext>
            </a:extLst>
          </p:cNvPr>
          <p:cNvSpPr txBox="1"/>
          <p:nvPr/>
        </p:nvSpPr>
        <p:spPr>
          <a:xfrm>
            <a:off x="490080" y="1894612"/>
            <a:ext cx="707912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將原始的</a:t>
            </a:r>
            <a:r>
              <a:rPr lang="en-US" alt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36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個欄位分別挑選</a:t>
            </a:r>
            <a:r>
              <a:rPr lang="en-US" alt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16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US" alt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8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、</a:t>
            </a:r>
            <a:r>
              <a:rPr lang="en-US" alt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6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個特徵去做三種不同欄位數目的測試</a:t>
            </a:r>
            <a:endParaRPr lang="en-US" altLang="zh-TW" sz="1600" b="1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下圖為使用</a:t>
            </a:r>
            <a:r>
              <a:rPr lang="en-US" altLang="zh-TW" sz="1600" b="1" dirty="0" err="1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XGBoost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模型</a:t>
            </a:r>
            <a:r>
              <a:rPr 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的測試</a:t>
            </a:r>
            <a:r>
              <a:rPr 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結果：</a:t>
            </a:r>
            <a:endParaRPr sz="1600" b="1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graphicFrame>
        <p:nvGraphicFramePr>
          <p:cNvPr id="7" name="Google Shape;445;g14b34fd867b_2_51">
            <a:extLst>
              <a:ext uri="{FF2B5EF4-FFF2-40B4-BE49-F238E27FC236}">
                <a16:creationId xmlns:a16="http://schemas.microsoft.com/office/drawing/2014/main" id="{C9AD72DE-DF73-E9E0-6862-7D92C0F1A51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9321720"/>
              </p:ext>
            </p:extLst>
          </p:nvPr>
        </p:nvGraphicFramePr>
        <p:xfrm>
          <a:off x="490080" y="2571690"/>
          <a:ext cx="7593470" cy="1506675"/>
        </p:xfrm>
        <a:graphic>
          <a:graphicData uri="http://schemas.openxmlformats.org/drawingml/2006/table">
            <a:tbl>
              <a:tblPr>
                <a:noFill/>
                <a:tableStyleId>{283B2B95-7C0C-430D-BB48-C6443229FA0E}</a:tableStyleId>
              </a:tblPr>
              <a:tblGrid>
                <a:gridCol w="151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86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b="1" dirty="0">
                          <a:solidFill>
                            <a:schemeClr val="accent1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資料集</a:t>
                      </a:r>
                      <a:endParaRPr b="1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b="1" i="0" u="none" strike="noStrike" cap="none" dirty="0">
                          <a:solidFill>
                            <a:schemeClr val="accent1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訓練(整體)</a:t>
                      </a:r>
                      <a:endParaRPr b="1" i="0" u="none" strike="noStrike" cap="none" dirty="0">
                        <a:solidFill>
                          <a:schemeClr val="accent1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b="1" i="0" u="none" strike="noStrike" cap="none" dirty="0">
                          <a:solidFill>
                            <a:schemeClr val="accent1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測試(整體)</a:t>
                      </a:r>
                      <a:endParaRPr b="1" i="0" u="none" strike="noStrike" cap="none" dirty="0">
                        <a:solidFill>
                          <a:schemeClr val="accent1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FF0000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recall(y=1)</a:t>
                      </a:r>
                      <a:endParaRPr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5250" marR="15250" marT="7625" marB="7625" anchor="ctr">
                    <a:lnL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FF0000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F1 score(y=1)</a:t>
                      </a:r>
                      <a:endParaRPr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creditV3-3</a:t>
                      </a:r>
                      <a:r>
                        <a:rPr lang="en-US" altLang="zh-TW" sz="1200" b="1" dirty="0">
                          <a:solidFill>
                            <a:schemeClr val="accent1"/>
                          </a:solidFill>
                        </a:rPr>
                        <a:t>(36)</a:t>
                      </a:r>
                      <a:endParaRPr lang="en-US" altLang="zh-TW" sz="1200" b="1" u="none" strike="noStrike" cap="none" dirty="0">
                        <a:solidFill>
                          <a:schemeClr val="accent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dirty="0">
                          <a:solidFill>
                            <a:schemeClr val="accent1"/>
                          </a:solidFill>
                        </a:rPr>
                        <a:t>66.77</a:t>
                      </a:r>
                      <a:r>
                        <a:rPr lang="zh-TW" sz="1200" i="0" u="none" strike="noStrike" cap="none" dirty="0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64.61</a:t>
                      </a: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u="none" strike="noStrike" cap="none">
                          <a:solidFill>
                            <a:schemeClr val="accent1"/>
                          </a:solidFill>
                        </a:rPr>
                        <a:t>0.69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0.24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creditV3-3(16)</a:t>
                      </a:r>
                      <a:endParaRPr sz="1200" b="1" u="none" strike="noStrike" cap="none" dirty="0">
                        <a:solidFill>
                          <a:schemeClr val="accent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70.25</a:t>
                      </a: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b="1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68.75</a:t>
                      </a: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b="1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</a:rPr>
                        <a:t>0.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64</a:t>
                      </a:r>
                      <a:endParaRPr sz="1200" b="1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</a:rPr>
                        <a:t>0.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25</a:t>
                      </a:r>
                      <a:endParaRPr sz="1200" b="1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>
                          <a:solidFill>
                            <a:schemeClr val="accent1"/>
                          </a:solidFill>
                        </a:rPr>
                        <a:t>creditV3-3(8)</a:t>
                      </a:r>
                      <a:endParaRPr sz="1200" b="1" u="none" strike="noStrike" cap="none">
                        <a:solidFill>
                          <a:schemeClr val="accent1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57.44</a:t>
                      </a: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52.65</a:t>
                      </a: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0.6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0.17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>
                          <a:solidFill>
                            <a:schemeClr val="accent1"/>
                          </a:solidFill>
                        </a:rPr>
                        <a:t>creditV3-3(6)</a:t>
                      </a:r>
                      <a:endParaRPr sz="1200" b="1" u="none" strike="noStrike" cap="none">
                        <a:solidFill>
                          <a:schemeClr val="accent1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56.29</a:t>
                      </a: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47.75</a:t>
                      </a: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i="0" u="none" strike="noStrike" cap="none" dirty="0">
                          <a:solidFill>
                            <a:schemeClr val="accent1"/>
                          </a:solidFill>
                        </a:rPr>
                        <a:t>0.</a:t>
                      </a:r>
                      <a:r>
                        <a:rPr lang="zh-TW" sz="1200" dirty="0">
                          <a:solidFill>
                            <a:schemeClr val="accent1"/>
                          </a:solidFill>
                        </a:rPr>
                        <a:t>65</a:t>
                      </a:r>
                      <a:endParaRPr sz="12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i="0" u="none" strike="noStrike" cap="none" dirty="0">
                          <a:solidFill>
                            <a:schemeClr val="accent1"/>
                          </a:solidFill>
                        </a:rPr>
                        <a:t>0.</a:t>
                      </a:r>
                      <a:r>
                        <a:rPr lang="zh-TW" sz="1200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sz="12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462677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62210C1-3FA7-07EC-547D-B19C8995D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/>
          </a:p>
        </p:txBody>
      </p:sp>
      <p:sp>
        <p:nvSpPr>
          <p:cNvPr id="4" name="Google Shape;450;g14b5510c9fb_3_1">
            <a:extLst>
              <a:ext uri="{FF2B5EF4-FFF2-40B4-BE49-F238E27FC236}">
                <a16:creationId xmlns:a16="http://schemas.microsoft.com/office/drawing/2014/main" id="{0EA5D80D-CF63-9E01-04D4-715B47C84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96" y="822800"/>
            <a:ext cx="6673754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+mj-ea"/>
                <a:ea typeface="+mj-ea"/>
                <a:cs typeface="Microsoft JhengHei" panose="020B0604030504040204" charset="-120"/>
                <a:sym typeface="Microsoft JhengHei" panose="020B0604030504040204" charset="-120"/>
              </a:rPr>
              <a:t>特徵工程</a:t>
            </a:r>
            <a:r>
              <a:rPr lang="en-US" altLang="zh-TW" sz="2800" dirty="0">
                <a:latin typeface="+mj-ea"/>
                <a:ea typeface="+mj-ea"/>
                <a:cs typeface="Microsoft JhengHei" panose="020B0604030504040204" charset="-120"/>
                <a:sym typeface="Microsoft JhengHei" panose="020B0604030504040204" charset="-120"/>
              </a:rPr>
              <a:t>-</a:t>
            </a:r>
            <a:r>
              <a:rPr lang="zh-TW" altLang="en-US" sz="2800" dirty="0">
                <a:latin typeface="+mj-ea"/>
                <a:ea typeface="+mj-ea"/>
                <a:cs typeface="Microsoft JhengHei" panose="020B0604030504040204" charset="-120"/>
                <a:sym typeface="Microsoft JhengHei" panose="020B0604030504040204" charset="-120"/>
              </a:rPr>
              <a:t>方法二（</a:t>
            </a:r>
            <a:r>
              <a:rPr lang="zh-TW" altLang="zh-TW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F</a:t>
            </a:r>
            <a:r>
              <a:rPr lang="zh-TW" altLang="zh-TW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eature </a:t>
            </a:r>
            <a:r>
              <a:rPr lang="en-US" alt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I</a:t>
            </a:r>
            <a:r>
              <a:rPr lang="zh-TW" altLang="zh-TW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mportance</a:t>
            </a:r>
            <a:r>
              <a:rPr lang="zh-TW" altLang="en-US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）</a:t>
            </a:r>
            <a:br>
              <a:rPr lang="en-US" altLang="zh-TW" sz="2800" dirty="0">
                <a:latin typeface="+mj-ea"/>
                <a:ea typeface="+mj-ea"/>
                <a:cs typeface="Microsoft JhengHei" panose="020B0604030504040204" charset="-120"/>
                <a:sym typeface="Microsoft JhengHei" panose="020B0604030504040204" charset="-120"/>
              </a:rPr>
            </a:br>
            <a:r>
              <a:rPr lang="zh-TW" sz="2400" dirty="0">
                <a:highlight>
                  <a:srgbClr val="FFFFFF"/>
                </a:highlight>
                <a:latin typeface="+mj-ea"/>
                <a:ea typeface="+mj-ea"/>
              </a:rPr>
              <a:t>Feature Engineering</a:t>
            </a:r>
            <a:endParaRPr sz="2400" dirty="0">
              <a:latin typeface="+mj-ea"/>
              <a:ea typeface="+mj-ea"/>
            </a:endParaRPr>
          </a:p>
        </p:txBody>
      </p:sp>
      <p:sp>
        <p:nvSpPr>
          <p:cNvPr id="7" name="Google Shape;444;g14b34fd867b_2_51">
            <a:extLst>
              <a:ext uri="{FF2B5EF4-FFF2-40B4-BE49-F238E27FC236}">
                <a16:creationId xmlns:a16="http://schemas.microsoft.com/office/drawing/2014/main" id="{D04B7743-4519-5211-34FC-A9CFDD7E54A1}"/>
              </a:ext>
            </a:extLst>
          </p:cNvPr>
          <p:cNvSpPr txBox="1"/>
          <p:nvPr/>
        </p:nvSpPr>
        <p:spPr>
          <a:xfrm>
            <a:off x="305930" y="1989862"/>
            <a:ext cx="284371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另，本組亦查詢到不同的特徵選取方式，故使用</a:t>
            </a:r>
            <a:r>
              <a:rPr lang="en-US" alt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feature importance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來挑選特徵。</a:t>
            </a:r>
            <a:endParaRPr lang="en-US" altLang="zh-TW" sz="1600" b="1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C29EE5A-932D-6DDC-2A36-0497786813C1}"/>
              </a:ext>
            </a:extLst>
          </p:cNvPr>
          <p:cNvGrpSpPr/>
          <p:nvPr/>
        </p:nvGrpSpPr>
        <p:grpSpPr>
          <a:xfrm>
            <a:off x="3149647" y="1562100"/>
            <a:ext cx="5168003" cy="2827101"/>
            <a:chOff x="3149647" y="1562100"/>
            <a:chExt cx="5168003" cy="2827101"/>
          </a:xfrm>
        </p:grpSpPr>
        <p:pic>
          <p:nvPicPr>
            <p:cNvPr id="5" name="Google Shape;452;g14b5510c9fb_3_1">
              <a:extLst>
                <a:ext uri="{FF2B5EF4-FFF2-40B4-BE49-F238E27FC236}">
                  <a16:creationId xmlns:a16="http://schemas.microsoft.com/office/drawing/2014/main" id="{968A8CF9-0D8E-10FB-6F4C-AAFD23576D55}"/>
                </a:ext>
              </a:extLst>
            </p:cNvPr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149647" y="1562100"/>
              <a:ext cx="5168003" cy="2827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FA08671-164C-A372-3DB9-C6FB539E2C9E}"/>
                </a:ext>
              </a:extLst>
            </p:cNvPr>
            <p:cNvSpPr/>
            <p:nvPr/>
          </p:nvSpPr>
          <p:spPr>
            <a:xfrm>
              <a:off x="3390900" y="1746250"/>
              <a:ext cx="920750" cy="1169522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9393463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893656-FC1A-49DF-169E-BF8B705348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/>
          </a:p>
        </p:txBody>
      </p:sp>
      <p:sp>
        <p:nvSpPr>
          <p:cNvPr id="6" name="Google Shape;450;g14b5510c9fb_3_1">
            <a:extLst>
              <a:ext uri="{FF2B5EF4-FFF2-40B4-BE49-F238E27FC236}">
                <a16:creationId xmlns:a16="http://schemas.microsoft.com/office/drawing/2014/main" id="{791A2882-ECE8-7DA1-B318-C4C93A29B9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96" y="822800"/>
            <a:ext cx="7118254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+mj-ea"/>
                <a:ea typeface="+mj-ea"/>
                <a:cs typeface="Microsoft JhengHei" panose="020B0604030504040204" charset="-120"/>
                <a:sym typeface="Microsoft JhengHei" panose="020B0604030504040204" charset="-120"/>
              </a:rPr>
              <a:t>特徵工程</a:t>
            </a:r>
            <a:r>
              <a:rPr lang="en-US" altLang="zh-TW" sz="2800" dirty="0">
                <a:latin typeface="+mj-ea"/>
                <a:ea typeface="+mj-ea"/>
                <a:cs typeface="Microsoft JhengHei" panose="020B0604030504040204" charset="-120"/>
                <a:sym typeface="Microsoft JhengHei" panose="020B0604030504040204" charset="-120"/>
              </a:rPr>
              <a:t>-</a:t>
            </a:r>
            <a:r>
              <a:rPr lang="zh-TW" altLang="en-US" sz="2800" dirty="0">
                <a:latin typeface="+mj-ea"/>
                <a:ea typeface="+mj-ea"/>
                <a:cs typeface="Microsoft JhengHei" panose="020B0604030504040204" charset="-120"/>
                <a:sym typeface="Microsoft JhengHei" panose="020B0604030504040204" charset="-120"/>
              </a:rPr>
              <a:t>方法二（</a:t>
            </a:r>
            <a:r>
              <a:rPr lang="zh-TW" altLang="zh-TW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F</a:t>
            </a:r>
            <a:r>
              <a:rPr lang="zh-TW" altLang="zh-TW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eature </a:t>
            </a:r>
            <a:r>
              <a:rPr lang="en-US" alt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I</a:t>
            </a:r>
            <a:r>
              <a:rPr lang="zh-TW" altLang="zh-TW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mportance</a:t>
            </a:r>
            <a:r>
              <a:rPr lang="zh-TW" altLang="en-US" sz="28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）</a:t>
            </a:r>
            <a:br>
              <a:rPr lang="en-US" altLang="zh-TW" sz="2400" dirty="0">
                <a:latin typeface="+mj-ea"/>
                <a:ea typeface="+mj-ea"/>
                <a:cs typeface="Microsoft JhengHei" panose="020B0604030504040204" charset="-120"/>
                <a:sym typeface="Microsoft JhengHei" panose="020B0604030504040204" charset="-120"/>
              </a:rPr>
            </a:br>
            <a:r>
              <a:rPr lang="zh-TW" sz="2400" dirty="0">
                <a:highlight>
                  <a:srgbClr val="FFFFFF"/>
                </a:highlight>
                <a:latin typeface="+mj-ea"/>
                <a:ea typeface="+mj-ea"/>
              </a:rPr>
              <a:t>Feature Engineering</a:t>
            </a:r>
            <a:endParaRPr sz="2400" dirty="0">
              <a:latin typeface="+mj-ea"/>
              <a:ea typeface="+mj-ea"/>
            </a:endParaRPr>
          </a:p>
        </p:txBody>
      </p:sp>
      <p:graphicFrame>
        <p:nvGraphicFramePr>
          <p:cNvPr id="7" name="Google Shape;461;g14b41e49619_1_15">
            <a:extLst>
              <a:ext uri="{FF2B5EF4-FFF2-40B4-BE49-F238E27FC236}">
                <a16:creationId xmlns:a16="http://schemas.microsoft.com/office/drawing/2014/main" id="{865ED399-C442-5EDE-1FE2-F86A9D67AEBC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561393"/>
              </p:ext>
            </p:extLst>
          </p:nvPr>
        </p:nvGraphicFramePr>
        <p:xfrm>
          <a:off x="1169395" y="2747548"/>
          <a:ext cx="6305125" cy="1009775"/>
        </p:xfrm>
        <a:graphic>
          <a:graphicData uri="http://schemas.openxmlformats.org/drawingml/2006/table">
            <a:tbl>
              <a:tblPr>
                <a:noFill/>
                <a:tableStyleId>{283B2B95-7C0C-430D-BB48-C6443229FA0E}</a:tableStyleId>
              </a:tblPr>
              <a:tblGrid>
                <a:gridCol w="126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200" b="1" dirty="0">
                          <a:solidFill>
                            <a:schemeClr val="accent1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資料集</a:t>
                      </a:r>
                      <a:endParaRPr sz="12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訓練(整體)</a:t>
                      </a:r>
                      <a:endParaRPr sz="1200" b="1" i="0" u="none" strike="noStrike" cap="none" dirty="0">
                        <a:solidFill>
                          <a:schemeClr val="accent1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測試(整體)</a:t>
                      </a:r>
                      <a:endParaRPr sz="1200" b="1" i="0" u="none" strike="noStrike" cap="none" dirty="0">
                        <a:solidFill>
                          <a:schemeClr val="accent1"/>
                        </a:solidFill>
                        <a:latin typeface="Microsoft JhengHei" panose="020B0604030504040204" charset="-120"/>
                        <a:ea typeface="Microsoft JhengHei" panose="020B0604030504040204" charset="-120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FF0000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recall(y=1)</a:t>
                      </a:r>
                      <a:endParaRPr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5250" marR="15250" marT="7625" marB="7625" anchor="ctr">
                    <a:lnL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91EA"/>
                        </a:buClr>
                        <a:buSzPts val="1600"/>
                        <a:buFont typeface="IBM Plex Sans Condensed" panose="020B0506050203000203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rgbClr val="FF0000"/>
                          </a:solidFill>
                          <a:latin typeface="Microsoft JhengHei" panose="020B0604030504040204" charset="-120"/>
                          <a:ea typeface="Microsoft JhengHei" panose="020B0604030504040204" charset="-120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F1 score(y=1)</a:t>
                      </a:r>
                      <a:endParaRPr sz="12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15250" marR="15250" marT="7625" marB="762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creditV3-3</a:t>
                      </a:r>
                      <a:r>
                        <a:rPr lang="en-US" altLang="zh-TW" sz="1200" b="1" dirty="0">
                          <a:solidFill>
                            <a:schemeClr val="accent1"/>
                          </a:solidFill>
                        </a:rPr>
                        <a:t>(36)</a:t>
                      </a:r>
                      <a:endParaRPr lang="en-US" altLang="zh-TW" sz="1200" b="1" u="none" strike="noStrike" cap="none" dirty="0">
                        <a:solidFill>
                          <a:schemeClr val="accent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66.77</a:t>
                      </a: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>
                          <a:solidFill>
                            <a:schemeClr val="accent1"/>
                          </a:solidFill>
                        </a:rPr>
                        <a:t>64.61</a:t>
                      </a: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%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u="none" strike="noStrike" cap="none">
                          <a:solidFill>
                            <a:schemeClr val="accent1"/>
                          </a:solidFill>
                        </a:rPr>
                        <a:t>0.69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i="0" u="none" strike="noStrike" cap="none">
                          <a:solidFill>
                            <a:schemeClr val="accent1"/>
                          </a:solidFill>
                        </a:rPr>
                        <a:t>0.24</a:t>
                      </a:r>
                      <a:endParaRPr sz="12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creditV2-2(5)</a:t>
                      </a:r>
                      <a:endParaRPr sz="1200" b="1" u="none" strike="noStrike" cap="none" dirty="0">
                        <a:solidFill>
                          <a:schemeClr val="accent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53350" marR="53350" marT="30475" marB="30475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70.04</a:t>
                      </a: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2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67.76</a:t>
                      </a: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%</a:t>
                      </a:r>
                      <a:endParaRPr sz="12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.65</a:t>
                      </a:r>
                      <a:endParaRPr sz="12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i="0" u="none" strike="noStrike" cap="none" dirty="0">
                          <a:solidFill>
                            <a:schemeClr val="accen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</a:t>
                      </a:r>
                      <a:r>
                        <a:rPr lang="zh-TW" sz="1200" b="1" dirty="0">
                          <a:solidFill>
                            <a:schemeClr val="accent1"/>
                          </a:solidFill>
                        </a:rPr>
                        <a:t>.24</a:t>
                      </a:r>
                      <a:endParaRPr sz="1200" u="none" strike="noStrike" cap="none" dirty="0">
                        <a:solidFill>
                          <a:schemeClr val="accent1"/>
                        </a:solidFill>
                      </a:endParaRPr>
                    </a:p>
                  </a:txBody>
                  <a:tcPr marL="22850" marR="22850" marT="15250" marB="15250" anchor="ctr">
                    <a:lnL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Google Shape;460;g14b41e49619_1_15">
            <a:extLst>
              <a:ext uri="{FF2B5EF4-FFF2-40B4-BE49-F238E27FC236}">
                <a16:creationId xmlns:a16="http://schemas.microsoft.com/office/drawing/2014/main" id="{65567E99-1F16-0508-E9B2-EDDC0192CDAE}"/>
              </a:ext>
            </a:extLst>
          </p:cNvPr>
          <p:cNvSpPr txBox="1"/>
          <p:nvPr/>
        </p:nvSpPr>
        <p:spPr>
          <a:xfrm>
            <a:off x="1066157" y="1884350"/>
            <a:ext cx="552309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使用此特徵挑選方法（</a:t>
            </a:r>
            <a:r>
              <a:rPr lang="en-US" alt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feature importance</a:t>
            </a:r>
            <a:r>
              <a:rPr lang="zh-TW" altLang="en-US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），僅需少數欄位即可達到與原先資料相似的精準度效果</a:t>
            </a:r>
            <a:endParaRPr lang="zh-TW" altLang="en-US" sz="1600" b="1" i="0" u="none" strike="noStrike" cap="none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83862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BC10AB-4EAA-19D9-6A18-05F43EE0D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3880" y="1026000"/>
            <a:ext cx="5345700" cy="3091500"/>
          </a:xfrm>
        </p:spPr>
        <p:txBody>
          <a:bodyPr anchor="ctr"/>
          <a:lstStyle/>
          <a:p>
            <a:pPr marL="139700" indent="0" algn="ctr">
              <a:buNone/>
            </a:pPr>
            <a:r>
              <a:rPr lang="zh-TW" altLang="en-US" sz="4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  結</a:t>
            </a:r>
            <a:endParaRPr lang="en-US" altLang="zh-TW" sz="4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 algn="ctr">
              <a:buNone/>
            </a:pP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Conclusion</a:t>
            </a:r>
            <a:endParaRPr lang="zh-TW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D40F4C-896E-883F-540C-A951B97E5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/>
          </a:p>
        </p:txBody>
      </p:sp>
      <p:sp>
        <p:nvSpPr>
          <p:cNvPr id="3" name="文字版面配置區 4">
            <a:extLst>
              <a:ext uri="{FF2B5EF4-FFF2-40B4-BE49-F238E27FC236}">
                <a16:creationId xmlns:a16="http://schemas.microsoft.com/office/drawing/2014/main" id="{B411F908-D3DC-A4CA-E399-3BF997AD76D2}"/>
              </a:ext>
            </a:extLst>
          </p:cNvPr>
          <p:cNvSpPr txBox="1">
            <a:spLocks/>
          </p:cNvSpPr>
          <p:nvPr/>
        </p:nvSpPr>
        <p:spPr>
          <a:xfrm>
            <a:off x="565579" y="2177597"/>
            <a:ext cx="1501216" cy="78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pPr marL="139700" indent="0" algn="ctr">
              <a:buNone/>
            </a:pPr>
            <a:r>
              <a:rPr lang="en-US" altLang="zh-TW" sz="48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  <a:endParaRPr lang="zh-TW" altLang="en-US" sz="48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93303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27D854-6862-5A3E-EC7C-7B86AD546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7E3E51-7C43-C969-8CF6-180DC7F72E10}"/>
              </a:ext>
            </a:extLst>
          </p:cNvPr>
          <p:cNvSpPr/>
          <p:nvPr/>
        </p:nvSpPr>
        <p:spPr>
          <a:xfrm>
            <a:off x="0" y="0"/>
            <a:ext cx="9144000" cy="16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33AAE4B-3FDD-3C78-798A-8DDFB5D8D4E8}"/>
              </a:ext>
            </a:extLst>
          </p:cNvPr>
          <p:cNvSpPr txBox="1"/>
          <p:nvPr/>
        </p:nvSpPr>
        <p:spPr>
          <a:xfrm>
            <a:off x="-1" y="214104"/>
            <a:ext cx="730286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500"/>
            </a:pPr>
            <a:r>
              <a:rPr lang="zh-TW" altLang="zh-TW" sz="8000" b="1" i="0" u="none" strike="noStrike" cap="none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目錄</a:t>
            </a:r>
            <a:r>
              <a:rPr lang="zh-TW" altLang="en-US" sz="8800" b="1" i="0" u="none" strike="noStrike" cap="none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</a:t>
            </a:r>
            <a:r>
              <a:rPr lang="en-US" altLang="zh-TW" sz="4000" b="1" i="0" strike="noStrike" cap="none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Table of Contents</a:t>
            </a:r>
            <a:endParaRPr lang="en-US" altLang="zh-TW" sz="4000" b="0" i="0" strike="noStrike" cap="none" dirty="0">
              <a:solidFill>
                <a:srgbClr val="E07A5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154;p2">
            <a:extLst>
              <a:ext uri="{FF2B5EF4-FFF2-40B4-BE49-F238E27FC236}">
                <a16:creationId xmlns:a16="http://schemas.microsoft.com/office/drawing/2014/main" id="{C3C80E42-942C-48FE-51BB-DB62C21C1F48}"/>
              </a:ext>
            </a:extLst>
          </p:cNvPr>
          <p:cNvSpPr txBox="1"/>
          <p:nvPr/>
        </p:nvSpPr>
        <p:spPr>
          <a:xfrm>
            <a:off x="1484056" y="1432024"/>
            <a:ext cx="3926497" cy="218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>
              <a:lnSpc>
                <a:spcPct val="200000"/>
              </a:lnSpc>
              <a:buClr>
                <a:schemeClr val="lt1"/>
              </a:buClr>
              <a:buSzPts val="2627"/>
            </a:pPr>
            <a:r>
              <a:rPr lang="zh-TW" altLang="en-US" sz="2800" b="1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前言</a:t>
            </a:r>
            <a:endParaRPr lang="en-US" altLang="zh-TW" sz="2800" b="1" dirty="0">
              <a:solidFill>
                <a:schemeClr val="l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25400" lvl="0">
              <a:lnSpc>
                <a:spcPct val="200000"/>
              </a:lnSpc>
              <a:buClr>
                <a:schemeClr val="lt1"/>
              </a:buClr>
              <a:buSzPts val="2627"/>
            </a:pPr>
            <a:r>
              <a:rPr lang="zh-TW" altLang="en-US" sz="2800" b="1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資料集介紹</a:t>
            </a:r>
          </a:p>
          <a:p>
            <a:pPr marL="25400" lvl="0">
              <a:lnSpc>
                <a:spcPct val="200000"/>
              </a:lnSpc>
              <a:buClr>
                <a:schemeClr val="lt1"/>
              </a:buClr>
              <a:buSzPts val="2627"/>
            </a:pPr>
            <a:r>
              <a:rPr lang="zh-TW" altLang="en-US" sz="2800" b="1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資料預處理</a:t>
            </a:r>
          </a:p>
          <a:p>
            <a:pPr marL="25400" lvl="0">
              <a:lnSpc>
                <a:spcPct val="200000"/>
              </a:lnSpc>
              <a:buClr>
                <a:schemeClr val="lt1"/>
              </a:buClr>
              <a:buSzPts val="2627"/>
            </a:pPr>
            <a:r>
              <a:rPr lang="zh-TW" altLang="en-US" sz="2800" b="1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機器學習</a:t>
            </a:r>
          </a:p>
        </p:txBody>
      </p:sp>
      <p:sp>
        <p:nvSpPr>
          <p:cNvPr id="46" name="Google Shape;478;p3">
            <a:extLst>
              <a:ext uri="{FF2B5EF4-FFF2-40B4-BE49-F238E27FC236}">
                <a16:creationId xmlns:a16="http://schemas.microsoft.com/office/drawing/2014/main" id="{82EB1575-7DF7-261A-2508-6BBC75D93C0E}"/>
              </a:ext>
            </a:extLst>
          </p:cNvPr>
          <p:cNvSpPr/>
          <p:nvPr/>
        </p:nvSpPr>
        <p:spPr>
          <a:xfrm>
            <a:off x="6888481" y="-60"/>
            <a:ext cx="2255520" cy="1660684"/>
          </a:xfrm>
          <a:custGeom>
            <a:avLst/>
            <a:gdLst/>
            <a:ahLst/>
            <a:cxnLst/>
            <a:rect l="l" t="t" r="r" b="b"/>
            <a:pathLst>
              <a:path w="5086770" h="3128874" extrusionOk="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54;p2">
            <a:extLst>
              <a:ext uri="{FF2B5EF4-FFF2-40B4-BE49-F238E27FC236}">
                <a16:creationId xmlns:a16="http://schemas.microsoft.com/office/drawing/2014/main" id="{AF94162D-1662-8141-3E6A-A7BB2AAE13A4}"/>
              </a:ext>
            </a:extLst>
          </p:cNvPr>
          <p:cNvSpPr txBox="1"/>
          <p:nvPr/>
        </p:nvSpPr>
        <p:spPr>
          <a:xfrm>
            <a:off x="4572000" y="1432024"/>
            <a:ext cx="3926497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>
              <a:lnSpc>
                <a:spcPct val="200000"/>
              </a:lnSpc>
              <a:buClr>
                <a:schemeClr val="lt1"/>
              </a:buClr>
              <a:buSzPts val="2627"/>
            </a:pPr>
            <a:r>
              <a:rPr lang="zh-TW" altLang="en-US" sz="2800" b="1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總結</a:t>
            </a:r>
          </a:p>
          <a:p>
            <a:pPr marL="25400" lvl="0">
              <a:lnSpc>
                <a:spcPct val="200000"/>
              </a:lnSpc>
              <a:buClr>
                <a:schemeClr val="lt1"/>
              </a:buClr>
              <a:buSzPts val="2627"/>
            </a:pPr>
            <a:r>
              <a:rPr lang="zh-TW" altLang="en-US" sz="2800" b="1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信用評級檢測互動</a:t>
            </a:r>
          </a:p>
          <a:p>
            <a:pPr marL="25400" lvl="0">
              <a:lnSpc>
                <a:spcPct val="200000"/>
              </a:lnSpc>
              <a:buClr>
                <a:schemeClr val="lt1"/>
              </a:buClr>
              <a:buSzPts val="2627"/>
            </a:pPr>
            <a:r>
              <a:rPr lang="zh-TW" altLang="en-US" sz="2800" b="1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小組介紹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6D9CC49-81A4-45F0-9620-7FA4DB303423}"/>
              </a:ext>
            </a:extLst>
          </p:cNvPr>
          <p:cNvSpPr/>
          <p:nvPr/>
        </p:nvSpPr>
        <p:spPr>
          <a:xfrm>
            <a:off x="1100137" y="1739013"/>
            <a:ext cx="4122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22225">
                  <a:solidFill>
                    <a:srgbClr val="E6E6E6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0</a:t>
            </a:r>
            <a:endParaRPr lang="zh-TW" altLang="en-US" sz="3200" b="1" cap="none" spc="0" dirty="0">
              <a:ln w="22225">
                <a:solidFill>
                  <a:srgbClr val="E6E6E6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010C20F-8078-88EF-3B53-FB0258B355D0}"/>
              </a:ext>
            </a:extLst>
          </p:cNvPr>
          <p:cNvSpPr/>
          <p:nvPr/>
        </p:nvSpPr>
        <p:spPr>
          <a:xfrm>
            <a:off x="1085389" y="2616964"/>
            <a:ext cx="4122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>
                <a:ln w="22225">
                  <a:solidFill>
                    <a:srgbClr val="E6E6E6"/>
                  </a:solidFill>
                  <a:prstDash val="solid"/>
                </a:ln>
                <a:solidFill>
                  <a:schemeClr val="accent1"/>
                </a:solidFill>
              </a:rPr>
              <a:t>1</a:t>
            </a:r>
            <a:endParaRPr lang="zh-TW" altLang="en-US" sz="3200" b="1" cap="none" spc="0" dirty="0">
              <a:ln w="22225">
                <a:solidFill>
                  <a:srgbClr val="E6E6E6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3214536-D3BE-ACEC-A224-EA18366BDAE8}"/>
              </a:ext>
            </a:extLst>
          </p:cNvPr>
          <p:cNvSpPr/>
          <p:nvPr/>
        </p:nvSpPr>
        <p:spPr>
          <a:xfrm>
            <a:off x="1085389" y="3446810"/>
            <a:ext cx="4122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22225">
                  <a:solidFill>
                    <a:srgbClr val="E6E6E6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2</a:t>
            </a:r>
            <a:endParaRPr lang="zh-TW" altLang="en-US" sz="3200" b="1" cap="none" spc="0" dirty="0">
              <a:ln w="22225">
                <a:solidFill>
                  <a:srgbClr val="E6E6E6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CCC3C6B-8071-F358-2F48-0894D7F17747}"/>
              </a:ext>
            </a:extLst>
          </p:cNvPr>
          <p:cNvSpPr/>
          <p:nvPr/>
        </p:nvSpPr>
        <p:spPr>
          <a:xfrm>
            <a:off x="1085389" y="4306152"/>
            <a:ext cx="4122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22225">
                  <a:solidFill>
                    <a:srgbClr val="E6E6E6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3</a:t>
            </a:r>
            <a:endParaRPr lang="zh-TW" altLang="en-US" sz="3200" b="1" cap="none" spc="0" dirty="0">
              <a:ln w="22225">
                <a:solidFill>
                  <a:srgbClr val="E6E6E6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F9F5E09-B130-ADB5-6E99-974C31CA04E6}"/>
              </a:ext>
            </a:extLst>
          </p:cNvPr>
          <p:cNvSpPr/>
          <p:nvPr/>
        </p:nvSpPr>
        <p:spPr>
          <a:xfrm>
            <a:off x="4178588" y="1752684"/>
            <a:ext cx="4122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22225">
                  <a:solidFill>
                    <a:srgbClr val="E6E6E6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4</a:t>
            </a:r>
            <a:endParaRPr lang="zh-TW" altLang="en-US" sz="3200" b="1" cap="none" spc="0" dirty="0">
              <a:ln w="22225">
                <a:solidFill>
                  <a:srgbClr val="E6E6E6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F6D17EC-82CA-499E-EB69-B896DFDDCEE8}"/>
              </a:ext>
            </a:extLst>
          </p:cNvPr>
          <p:cNvSpPr/>
          <p:nvPr/>
        </p:nvSpPr>
        <p:spPr>
          <a:xfrm>
            <a:off x="4180245" y="2596310"/>
            <a:ext cx="4122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22225">
                  <a:solidFill>
                    <a:srgbClr val="E6E6E6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5</a:t>
            </a:r>
            <a:endParaRPr lang="zh-TW" altLang="en-US" sz="3200" b="1" cap="none" spc="0" dirty="0">
              <a:ln w="22225">
                <a:solidFill>
                  <a:srgbClr val="E6E6E6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73E6A0B-0234-0AC2-C9C7-D676E5205321}"/>
              </a:ext>
            </a:extLst>
          </p:cNvPr>
          <p:cNvSpPr/>
          <p:nvPr/>
        </p:nvSpPr>
        <p:spPr>
          <a:xfrm>
            <a:off x="4178588" y="3448032"/>
            <a:ext cx="4122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22225">
                  <a:solidFill>
                    <a:srgbClr val="E6E6E6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6</a:t>
            </a:r>
            <a:endParaRPr lang="zh-TW" altLang="en-US" sz="3200" b="1" cap="none" spc="0" dirty="0">
              <a:ln w="22225">
                <a:solidFill>
                  <a:srgbClr val="E6E6E6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5691074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3DAF65-AA71-EAE9-AC47-BA1FA372FC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dirty="0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2E88E16C-ADEF-11C9-4E7B-B303E6E164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957828"/>
              </p:ext>
            </p:extLst>
          </p:nvPr>
        </p:nvGraphicFramePr>
        <p:xfrm>
          <a:off x="2501265" y="1798320"/>
          <a:ext cx="4623435" cy="2614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Google Shape;460;g14b41e49619_1_15">
            <a:extLst>
              <a:ext uri="{FF2B5EF4-FFF2-40B4-BE49-F238E27FC236}">
                <a16:creationId xmlns:a16="http://schemas.microsoft.com/office/drawing/2014/main" id="{0E18685D-05BA-4695-081C-12F859408030}"/>
              </a:ext>
            </a:extLst>
          </p:cNvPr>
          <p:cNvSpPr txBox="1"/>
          <p:nvPr/>
        </p:nvSpPr>
        <p:spPr>
          <a:xfrm>
            <a:off x="2501265" y="930742"/>
            <a:ext cx="482917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最終，本專案選用</a:t>
            </a:r>
            <a:r>
              <a:rPr lang="en-US" altLang="zh-TW" sz="1600" b="1" i="0" u="none" strike="noStrike" cap="none" dirty="0" err="1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XGBoost</a:t>
            </a: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來進行對信用貸款違約率的預測，下圖為經過清理、機器學習後，欄位數及模型表現的變化趨勢圖</a:t>
            </a:r>
          </a:p>
        </p:txBody>
      </p:sp>
      <p:sp>
        <p:nvSpPr>
          <p:cNvPr id="8" name="Google Shape;220;gfe7b702aef_0_1">
            <a:extLst>
              <a:ext uri="{FF2B5EF4-FFF2-40B4-BE49-F238E27FC236}">
                <a16:creationId xmlns:a16="http://schemas.microsoft.com/office/drawing/2014/main" id="{53FF2217-A52A-510C-CA65-CBFED52E0DE9}"/>
              </a:ext>
            </a:extLst>
          </p:cNvPr>
          <p:cNvSpPr txBox="1">
            <a:spLocks/>
          </p:cNvSpPr>
          <p:nvPr/>
        </p:nvSpPr>
        <p:spPr>
          <a:xfrm>
            <a:off x="141875" y="1063725"/>
            <a:ext cx="2023684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algn="l">
              <a:buSzPts val="1200"/>
            </a:pPr>
            <a:r>
              <a:rPr lang="zh-TW" altLang="en-US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最終冠軍</a:t>
            </a:r>
            <a:br>
              <a:rPr lang="en-US" alt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</a:br>
            <a:r>
              <a:rPr lang="en-US" alt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Champion</a:t>
            </a:r>
            <a:endParaRPr lang="en-US"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9528875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4b4b3800e2_2_130"/>
          <p:cNvSpPr txBox="1">
            <a:spLocks noGrp="1"/>
          </p:cNvSpPr>
          <p:nvPr>
            <p:ph type="title" idx="4294967295"/>
          </p:nvPr>
        </p:nvSpPr>
        <p:spPr>
          <a:xfrm>
            <a:off x="-131164" y="981307"/>
            <a:ext cx="2205300" cy="14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管理意涵</a:t>
            </a:r>
            <a:br>
              <a:rPr lang="zh-TW" sz="20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</a:br>
            <a:r>
              <a:rPr lang="zh-TW" sz="20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Conclusion</a:t>
            </a:r>
            <a:r>
              <a:rPr lang="en-US" altLang="zh-TW" sz="20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 in Management</a:t>
            </a:r>
            <a:endParaRPr sz="20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501" name="Google Shape;501;g14b4b3800e2_2_130"/>
          <p:cNvSpPr txBox="1"/>
          <p:nvPr/>
        </p:nvSpPr>
        <p:spPr>
          <a:xfrm>
            <a:off x="2074125" y="981300"/>
            <a:ext cx="57237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 b="1" i="0" u="sng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關鍵決策因子</a:t>
            </a:r>
            <a:r>
              <a:rPr lang="zh-TW" sz="1800" b="1" u="sng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：</a:t>
            </a:r>
            <a:endParaRPr sz="1800" b="1" u="sng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收入金額、教育類別、外部文件評分、所在居住地區</a:t>
            </a:r>
            <a:r>
              <a:rPr 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評分</a:t>
            </a:r>
            <a:endParaRPr sz="1600" b="1" i="0" u="none" strike="noStrike" cap="none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600" b="1" dirty="0">
              <a:solidFill>
                <a:srgbClr val="FF0000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zh-TW" sz="1800" b="1" u="sng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相關應用：</a:t>
            </a:r>
            <a:endParaRPr sz="1800" b="1" u="sng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本業(金融業)：信用違約預測對於</a:t>
            </a:r>
            <a:r>
              <a:rPr 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相關</a:t>
            </a:r>
            <a:r>
              <a:rPr 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業務運行之幫助</a:t>
            </a:r>
            <a:r>
              <a:rPr lang="zh-TW" sz="1600" b="1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與增值</a:t>
            </a:r>
            <a:endParaRPr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延伸應用：「詐欺檢測」、「不良率檢測」、「預防醫學」</a:t>
            </a:r>
            <a:endParaRPr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BC10AB-4EAA-19D9-6A18-05F43EE0D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3879" y="1026000"/>
            <a:ext cx="5669545" cy="3091500"/>
          </a:xfrm>
        </p:spPr>
        <p:txBody>
          <a:bodyPr anchor="ctr"/>
          <a:lstStyle/>
          <a:p>
            <a:pPr marL="139700" indent="0" algn="ctr">
              <a:buNone/>
            </a:pPr>
            <a:r>
              <a:rPr lang="zh-TW" altLang="en-US" sz="4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信用評級檢測互動</a:t>
            </a:r>
            <a:endParaRPr lang="en-US" altLang="zh-TW" sz="4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 algn="ctr">
              <a:buNone/>
            </a:pP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Interactive Default System</a:t>
            </a:r>
            <a:endParaRPr lang="zh-TW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D40F4C-896E-883F-540C-A951B97E5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32</a:t>
            </a:fld>
            <a:endParaRPr lang="zh-TW"/>
          </a:p>
        </p:txBody>
      </p:sp>
      <p:sp>
        <p:nvSpPr>
          <p:cNvPr id="3" name="文字版面配置區 4">
            <a:extLst>
              <a:ext uri="{FF2B5EF4-FFF2-40B4-BE49-F238E27FC236}">
                <a16:creationId xmlns:a16="http://schemas.microsoft.com/office/drawing/2014/main" id="{DF5CC2FA-CDBF-9F74-6A6B-25011AD23DBF}"/>
              </a:ext>
            </a:extLst>
          </p:cNvPr>
          <p:cNvSpPr txBox="1">
            <a:spLocks/>
          </p:cNvSpPr>
          <p:nvPr/>
        </p:nvSpPr>
        <p:spPr>
          <a:xfrm>
            <a:off x="565579" y="2177597"/>
            <a:ext cx="1501216" cy="78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pPr marL="139700" indent="0" algn="ctr">
              <a:buNone/>
            </a:pPr>
            <a:r>
              <a:rPr lang="en-US" altLang="zh-TW" sz="48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endParaRPr lang="zh-TW" altLang="en-US" sz="48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5892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e7b702aef_1_388"/>
          <p:cNvSpPr txBox="1">
            <a:spLocks noGrp="1"/>
          </p:cNvSpPr>
          <p:nvPr>
            <p:ph type="title" idx="4294967295"/>
          </p:nvPr>
        </p:nvSpPr>
        <p:spPr>
          <a:xfrm>
            <a:off x="0" y="141975"/>
            <a:ext cx="2900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視覺呈現</a:t>
            </a:r>
            <a:br>
              <a:rPr lang="zh-TW" sz="2400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</a:br>
            <a:r>
              <a:rPr lang="zh-TW" sz="2400" dirty="0">
                <a:solidFill>
                  <a:schemeClr val="l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Visual Present</a:t>
            </a:r>
            <a:endParaRPr sz="2400" dirty="0">
              <a:solidFill>
                <a:schemeClr val="l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grpSp>
        <p:nvGrpSpPr>
          <p:cNvPr id="3" name="Google Shape;1972;p76">
            <a:extLst>
              <a:ext uri="{FF2B5EF4-FFF2-40B4-BE49-F238E27FC236}">
                <a16:creationId xmlns:a16="http://schemas.microsoft.com/office/drawing/2014/main" id="{E2932729-D099-401E-9515-294A2835C2E6}"/>
              </a:ext>
            </a:extLst>
          </p:cNvPr>
          <p:cNvGrpSpPr/>
          <p:nvPr/>
        </p:nvGrpSpPr>
        <p:grpSpPr>
          <a:xfrm>
            <a:off x="3087858" y="895027"/>
            <a:ext cx="5830297" cy="3508162"/>
            <a:chOff x="1177450" y="241631"/>
            <a:chExt cx="6173152" cy="3616776"/>
          </a:xfrm>
        </p:grpSpPr>
        <p:sp>
          <p:nvSpPr>
            <p:cNvPr id="5" name="Google Shape;1973;p76">
              <a:extLst>
                <a:ext uri="{FF2B5EF4-FFF2-40B4-BE49-F238E27FC236}">
                  <a16:creationId xmlns:a16="http://schemas.microsoft.com/office/drawing/2014/main" id="{B3F72AA7-F3A6-119C-44CF-BB3218BE1AA9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974;p76">
              <a:extLst>
                <a:ext uri="{FF2B5EF4-FFF2-40B4-BE49-F238E27FC236}">
                  <a16:creationId xmlns:a16="http://schemas.microsoft.com/office/drawing/2014/main" id="{26A7DBC5-2405-AE1C-9030-95F036F539B7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975;p76">
              <a:extLst>
                <a:ext uri="{FF2B5EF4-FFF2-40B4-BE49-F238E27FC236}">
                  <a16:creationId xmlns:a16="http://schemas.microsoft.com/office/drawing/2014/main" id="{6ECBD067-A1A7-25E0-7E1A-FDEF6E9E83F5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976;p76">
              <a:extLst>
                <a:ext uri="{FF2B5EF4-FFF2-40B4-BE49-F238E27FC236}">
                  <a16:creationId xmlns:a16="http://schemas.microsoft.com/office/drawing/2014/main" id="{B89373D8-2CB1-6687-643D-65EC2CA25C84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6C81A66-802F-18FD-49E0-932E06E54621}"/>
              </a:ext>
            </a:extLst>
          </p:cNvPr>
          <p:cNvGrpSpPr/>
          <p:nvPr/>
        </p:nvGrpSpPr>
        <p:grpSpPr>
          <a:xfrm>
            <a:off x="3729609" y="1084607"/>
            <a:ext cx="4536000" cy="2982351"/>
            <a:chOff x="141874" y="211015"/>
            <a:chExt cx="4536000" cy="2982351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82B06361-E301-2226-4AF5-1BC506EB1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480" r="1376" b="25459"/>
            <a:stretch/>
          </p:blipFill>
          <p:spPr>
            <a:xfrm>
              <a:off x="141874" y="1711476"/>
              <a:ext cx="4536000" cy="148189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E0331EAA-8F38-7C56-5EAD-CDC21B23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846" r="1376" b="11586"/>
            <a:stretch/>
          </p:blipFill>
          <p:spPr>
            <a:xfrm>
              <a:off x="141874" y="211015"/>
              <a:ext cx="4536000" cy="1864509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08F2F7E-EB41-50E4-41B8-5DD59978F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596" r="77341" b="14176"/>
            <a:stretch/>
          </p:blipFill>
          <p:spPr>
            <a:xfrm>
              <a:off x="141875" y="2624763"/>
              <a:ext cx="1033975" cy="56860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FB028C7B-CD5E-B0D4-3087-7F0B9FBEF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596" r="77341"/>
            <a:stretch/>
          </p:blipFill>
          <p:spPr>
            <a:xfrm>
              <a:off x="141875" y="1842602"/>
              <a:ext cx="1033975" cy="915641"/>
            </a:xfrm>
            <a:prstGeom prst="rect">
              <a:avLst/>
            </a:prstGeom>
          </p:spPr>
        </p:pic>
      </p:grpSp>
      <p:pic>
        <p:nvPicPr>
          <p:cNvPr id="1026" name="Picture 2" descr="一分鐘教你玩QR Code | T客邦">
            <a:extLst>
              <a:ext uri="{FF2B5EF4-FFF2-40B4-BE49-F238E27FC236}">
                <a16:creationId xmlns:a16="http://schemas.microsoft.com/office/drawing/2014/main" id="{5F5CDC5C-EC0A-6399-972B-E9E5534F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91" y="2113886"/>
            <a:ext cx="1836674" cy="18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5AF56381-0E61-4FE0-09AB-E8CE6DE1B248}"/>
              </a:ext>
            </a:extLst>
          </p:cNvPr>
          <p:cNvSpPr txBox="1"/>
          <p:nvPr/>
        </p:nvSpPr>
        <p:spPr>
          <a:xfrm>
            <a:off x="878391" y="4066958"/>
            <a:ext cx="18366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+mj-ea"/>
                <a:ea typeface="+mj-ea"/>
              </a:rPr>
              <a:t>掃描進去互動式網站</a:t>
            </a:r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4b5510c9fb_3_166"/>
          <p:cNvSpPr txBox="1">
            <a:spLocks noGrp="1"/>
          </p:cNvSpPr>
          <p:nvPr>
            <p:ph type="title" idx="4294967295"/>
          </p:nvPr>
        </p:nvSpPr>
        <p:spPr>
          <a:xfrm>
            <a:off x="0" y="150813"/>
            <a:ext cx="35226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800" b="1" dirty="0">
                <a:solidFill>
                  <a:schemeClr val="lt1"/>
                </a:solidFill>
                <a:latin typeface="+mn-ea"/>
                <a:ea typeface="+mn-ea"/>
                <a:cs typeface="Microsoft JhengHei" panose="020B0604030504040204" charset="-120"/>
                <a:sym typeface="Microsoft JhengHei" panose="020B0604030504040204" charset="-120"/>
              </a:rPr>
              <a:t>成員與分工</a:t>
            </a:r>
            <a:br>
              <a:rPr lang="zh-TW" sz="2400" b="1" dirty="0">
                <a:solidFill>
                  <a:schemeClr val="lt1"/>
                </a:solidFill>
                <a:latin typeface="+mn-ea"/>
                <a:ea typeface="+mn-ea"/>
              </a:rPr>
            </a:br>
            <a:r>
              <a:rPr lang="zh-TW" sz="2400" b="1" dirty="0">
                <a:solidFill>
                  <a:schemeClr val="lt1"/>
                </a:solidFill>
                <a:latin typeface="+mn-ea"/>
                <a:ea typeface="+mn-ea"/>
              </a:rPr>
              <a:t>Work Distribution</a:t>
            </a:r>
            <a:endParaRPr sz="2400" b="1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sp>
        <p:nvSpPr>
          <p:cNvPr id="513" name="Google Shape;513;g14b5510c9fb_3_166"/>
          <p:cNvSpPr/>
          <p:nvPr/>
        </p:nvSpPr>
        <p:spPr>
          <a:xfrm>
            <a:off x="300161" y="1163247"/>
            <a:ext cx="8543700" cy="3713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F4F1DE"/>
              </a:solidFill>
              <a:highlight>
                <a:srgbClr val="F4F1DE"/>
              </a:highligh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4" name="Google Shape;514;g14b5510c9fb_3_166"/>
          <p:cNvSpPr txBox="1"/>
          <p:nvPr/>
        </p:nvSpPr>
        <p:spPr>
          <a:xfrm>
            <a:off x="1185526" y="4201505"/>
            <a:ext cx="7422900" cy="30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accent1"/>
              </a:solidFill>
              <a:latin typeface="IBM Plex Sans Condensed" panose="020B0506050203000203"/>
              <a:ea typeface="IBM Plex Sans Condensed" panose="020B0506050203000203"/>
              <a:cs typeface="IBM Plex Sans Condensed" panose="020B0506050203000203"/>
              <a:sym typeface="IBM Plex Sans Condensed" panose="020B0506050203000203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accent1"/>
              </a:solidFill>
              <a:latin typeface="IBM Plex Sans Condensed" panose="020B0506050203000203"/>
              <a:ea typeface="IBM Plex Sans Condensed" panose="020B0506050203000203"/>
              <a:cs typeface="IBM Plex Sans Condensed" panose="020B0506050203000203"/>
              <a:sym typeface="IBM Plex Sans Condensed" panose="020B0506050203000203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515" name="Google Shape;515;g14b5510c9fb_3_16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60220461"/>
              </p:ext>
            </p:extLst>
          </p:nvPr>
        </p:nvGraphicFramePr>
        <p:xfrm>
          <a:off x="697813" y="1320740"/>
          <a:ext cx="7900775" cy="3414546"/>
        </p:xfrm>
        <a:graphic>
          <a:graphicData uri="http://schemas.openxmlformats.org/drawingml/2006/table">
            <a:tbl>
              <a:tblPr>
                <a:noFill/>
                <a:tableStyleId>{283B2B95-7C0C-430D-BB48-C6443229FA0E}</a:tableStyleId>
              </a:tblPr>
              <a:tblGrid>
                <a:gridCol w="6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zh-TW" sz="1300" b="1" u="none" strike="noStrike" cap="none"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姓   名</a:t>
                      </a:r>
                      <a:endParaRPr sz="1300" b="1" u="none" strike="noStrike" cap="none"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7A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zh-TW" sz="1300" b="1" u="none" strike="noStrike" cap="none" dirty="0"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專        長</a:t>
                      </a:r>
                      <a:endParaRPr sz="1300" b="1" u="none" strike="noStrike" cap="none" dirty="0"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7A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None/>
                      </a:pPr>
                      <a:r>
                        <a:rPr lang="zh-TW" sz="1300" b="1" u="none" strike="noStrike" cap="none"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專案分工</a:t>
                      </a:r>
                      <a:endParaRPr sz="1300" b="1" u="none" strike="noStrike" cap="none"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7A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洪世國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7A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100" b="1" u="none" strike="noStrike" cap="none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系統分析、程式設計、專案管理、AI應用、資料科學、模型、架構</a:t>
                      </a:r>
                      <a:endParaRPr sz="1100" b="1" u="none" strike="noStrike" cap="none">
                        <a:solidFill>
                          <a:schemeClr val="accent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7A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100" b="1" u="none" strike="noStrike" cap="none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模型、程式開發、派工、支援</a:t>
                      </a:r>
                      <a:endParaRPr sz="1100" b="1" u="none" strike="noStrike" cap="none">
                        <a:solidFill>
                          <a:srgbClr val="235C8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7A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李冠廷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100" b="1" u="none" strike="noStrike" cap="none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Python、MySQL、數據分析、資料清洗、資料科學、演算法</a:t>
                      </a:r>
                      <a:endParaRPr sz="1100" b="1" u="none" strike="noStrike" cap="none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資料清理、特徵工程、程式開發</a:t>
                      </a:r>
                      <a:endParaRPr sz="1100" b="1">
                        <a:solidFill>
                          <a:srgbClr val="235C8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楊紫瑄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100" b="1" u="none" strike="noStrike" cap="none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數據分析、統計應用、Python、MySQL、HTML</a:t>
                      </a:r>
                      <a:endParaRPr sz="1100" b="1" u="none" strike="noStrike" cap="none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 dirty="0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PPT簡報、模型測試</a:t>
                      </a:r>
                      <a:r>
                        <a:rPr lang="zh-TW" altLang="en-US" sz="1100" b="1" dirty="0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、網站前端</a:t>
                      </a:r>
                      <a:endParaRPr sz="1100" b="1" dirty="0">
                        <a:solidFill>
                          <a:srgbClr val="235C8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鄒惠瑛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100" b="1" u="none" strike="noStrike" cap="none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外文（英日德法）、活動策劃、計畫管理</a:t>
                      </a:r>
                      <a:endParaRPr sz="1100" b="1" u="none" strike="noStrike" cap="none">
                        <a:solidFill>
                          <a:schemeClr val="accent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 dirty="0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PPT簡報、</a:t>
                      </a:r>
                      <a:r>
                        <a:rPr lang="zh-TW" altLang="en-US" sz="1100" b="1" dirty="0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文稿編修</a:t>
                      </a:r>
                      <a:endParaRPr sz="1100" b="1" dirty="0">
                        <a:solidFill>
                          <a:srgbClr val="235C8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黃彥翔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100" b="1" u="none" strike="noStrike" cap="none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Python、MySQL、HTML(CSS)、數據分析、資料科學、資訊管理</a:t>
                      </a:r>
                      <a:endParaRPr sz="1100" b="1" u="none" strike="noStrike" cap="none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 dirty="0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網頁前端、模型測試</a:t>
                      </a:r>
                      <a:endParaRPr sz="1100" b="1" dirty="0">
                        <a:solidFill>
                          <a:srgbClr val="235C8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王芳瑜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100" b="1" u="none" strike="noStrike" cap="none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Python、HTML、MySQL、資訊管理</a:t>
                      </a:r>
                      <a:endParaRPr sz="1100" b="1" u="none" strike="noStrike" cap="none" dirty="0">
                        <a:solidFill>
                          <a:schemeClr val="accent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 dirty="0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PPT簡報、模型測試</a:t>
                      </a:r>
                      <a:r>
                        <a:rPr lang="zh-TW" altLang="en-US" sz="1100" b="1" dirty="0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、網站前端</a:t>
                      </a:r>
                      <a:endParaRPr sz="1100" b="1" dirty="0">
                        <a:solidFill>
                          <a:srgbClr val="235C8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王天舟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100" b="1" u="none" strike="noStrike" cap="none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團隊協調、專案管理、數據分析、系統分析、算法模型、資料科學</a:t>
                      </a:r>
                      <a:endParaRPr sz="1100" b="1" u="none" strike="noStrike" cap="none">
                        <a:solidFill>
                          <a:schemeClr val="accent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組長、任務協調、模型測試、簡報</a:t>
                      </a:r>
                      <a:endParaRPr sz="1100" b="1">
                        <a:solidFill>
                          <a:srgbClr val="235C8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zh-TW" sz="1200" b="1" u="none" strike="noStrike" cap="none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蘇子芸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100" b="1" u="none" strike="noStrike" cap="none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財務金融、統計科學、品牌行銷、Python、MySQL</a:t>
                      </a:r>
                      <a:endParaRPr sz="1100" b="1" u="none" strike="noStrike" cap="none">
                        <a:solidFill>
                          <a:schemeClr val="accent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1" dirty="0">
                          <a:solidFill>
                            <a:srgbClr val="235C81"/>
                          </a:solidFill>
                          <a:latin typeface="+mn-ea"/>
                          <a:ea typeface="+mn-ea"/>
                          <a:cs typeface="Microsoft JhengHei" panose="020B0604030504040204" charset="-120"/>
                          <a:sym typeface="Microsoft JhengHei" panose="020B0604030504040204" charset="-120"/>
                        </a:rPr>
                        <a:t>PPT簡報、模型測試</a:t>
                      </a:r>
                      <a:endParaRPr sz="1100" b="1" dirty="0">
                        <a:solidFill>
                          <a:srgbClr val="235C81"/>
                        </a:solidFill>
                        <a:latin typeface="+mn-ea"/>
                        <a:ea typeface="+mn-ea"/>
                        <a:cs typeface="Microsoft JhengHei" panose="020B0604030504040204" charset="-120"/>
                        <a:sym typeface="Microsoft JhengHei" panose="020B0604030504040204" charset="-12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CC8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b4b3800e2_2_160"/>
          <p:cNvSpPr txBox="1"/>
          <p:nvPr/>
        </p:nvSpPr>
        <p:spPr>
          <a:xfrm>
            <a:off x="2325713" y="1843432"/>
            <a:ext cx="4492500" cy="14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</a:pPr>
            <a:r>
              <a:rPr lang="zh-TW" sz="48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感謝您的聆聽</a:t>
            </a:r>
            <a:endParaRPr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</a:pPr>
            <a:r>
              <a:rPr lang="zh-TW" sz="4800" b="1" i="0" u="none" strike="noStrike" cap="none" dirty="0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rPr>
              <a:t>THANK YOU</a:t>
            </a: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DD756A3-0434-5229-C4F4-E198249E5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56A3ED2-5782-366D-B909-2978F2180E57}"/>
              </a:ext>
            </a:extLst>
          </p:cNvPr>
          <p:cNvGrpSpPr/>
          <p:nvPr/>
        </p:nvGrpSpPr>
        <p:grpSpPr>
          <a:xfrm>
            <a:off x="594995" y="368330"/>
            <a:ext cx="7954010" cy="4406840"/>
            <a:chOff x="594995" y="368330"/>
            <a:chExt cx="7954010" cy="440684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6D09A1B-2E08-7732-54E1-B5AA7BA4B828}"/>
                </a:ext>
              </a:extLst>
            </p:cNvPr>
            <p:cNvSpPr/>
            <p:nvPr/>
          </p:nvSpPr>
          <p:spPr>
            <a:xfrm>
              <a:off x="594995" y="368330"/>
              <a:ext cx="7954010" cy="440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E2BD9D5-7BD4-C785-83EB-9E4430C9C311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579120"/>
              <a:ext cx="0" cy="38938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Google Shape;163;p3">
            <a:extLst>
              <a:ext uri="{FF2B5EF4-FFF2-40B4-BE49-F238E27FC236}">
                <a16:creationId xmlns:a16="http://schemas.microsoft.com/office/drawing/2014/main" id="{5A1A38E5-2859-D601-0195-5B0AEBB4A286}"/>
              </a:ext>
            </a:extLst>
          </p:cNvPr>
          <p:cNvSpPr txBox="1"/>
          <p:nvPr/>
        </p:nvSpPr>
        <p:spPr>
          <a:xfrm>
            <a:off x="814800" y="579120"/>
            <a:ext cx="3757200" cy="942300"/>
          </a:xfrm>
          <a:prstGeom prst="rect">
            <a:avLst/>
          </a:prstGeom>
          <a:solidFill>
            <a:srgbClr val="F4F1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IBM Plex Sans Condensed" panose="020B0506050203000203"/>
              <a:buNone/>
            </a:pPr>
            <a:r>
              <a:rPr lang="zh-TW" sz="2800" b="1" i="0" u="none" strike="noStrike" cap="none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痛點</a:t>
            </a:r>
            <a:endParaRPr sz="2800" b="1" i="0" u="none" strike="noStrike" cap="none" dirty="0">
              <a:solidFill>
                <a:srgbClr val="E07A5F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IBM Plex Sans Condensed" panose="020B0506050203000203"/>
              <a:buNone/>
            </a:pPr>
            <a:r>
              <a:rPr lang="zh-TW" sz="2400" b="1" i="0" u="none" strike="noStrike" cap="none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Pain Points</a:t>
            </a:r>
            <a:endParaRPr sz="2400" b="1" i="0" u="none" strike="noStrike" cap="none" dirty="0">
              <a:solidFill>
                <a:srgbClr val="E07A5F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9" name="Google Shape;161;p3">
            <a:extLst>
              <a:ext uri="{FF2B5EF4-FFF2-40B4-BE49-F238E27FC236}">
                <a16:creationId xmlns:a16="http://schemas.microsoft.com/office/drawing/2014/main" id="{751C11D2-3266-F7B9-5CB3-3DA19CE51565}"/>
              </a:ext>
            </a:extLst>
          </p:cNvPr>
          <p:cNvSpPr txBox="1">
            <a:spLocks/>
          </p:cNvSpPr>
          <p:nvPr/>
        </p:nvSpPr>
        <p:spPr>
          <a:xfrm>
            <a:off x="4571999" y="579120"/>
            <a:ext cx="3757195" cy="942300"/>
          </a:xfrm>
          <a:prstGeom prst="rect">
            <a:avLst/>
          </a:prstGeom>
          <a:solidFill>
            <a:srgbClr val="F4F1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 panose="020B0506050203000203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 panose="020B0506050203000203"/>
                <a:ea typeface="IBM Plex Sans Condensed" panose="020B0506050203000203"/>
                <a:cs typeface="IBM Plex Sans Condensed" panose="020B0506050203000203"/>
                <a:sym typeface="IBM Plex Sans Condensed" panose="020B0506050203000203"/>
              </a:defRPr>
            </a:lvl9pPr>
          </a:lstStyle>
          <a:p>
            <a:pPr algn="ctr">
              <a:buSzPts val="2800"/>
            </a:pPr>
            <a:r>
              <a:rPr lang="zh-TW" altLang="en-US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解決方法</a:t>
            </a:r>
            <a:br>
              <a:rPr lang="zh-TW" altLang="en-US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</a:br>
            <a:r>
              <a:rPr lang="en-US" alt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Resolutions</a:t>
            </a:r>
            <a:endParaRPr lang="en-US" sz="28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0" name="Google Shape;164;p3">
            <a:extLst>
              <a:ext uri="{FF2B5EF4-FFF2-40B4-BE49-F238E27FC236}">
                <a16:creationId xmlns:a16="http://schemas.microsoft.com/office/drawing/2014/main" id="{30951227-326B-0AA1-9BB6-B05E701365A1}"/>
              </a:ext>
            </a:extLst>
          </p:cNvPr>
          <p:cNvSpPr txBox="1"/>
          <p:nvPr/>
        </p:nvSpPr>
        <p:spPr>
          <a:xfrm>
            <a:off x="751469" y="1732209"/>
            <a:ext cx="3623205" cy="243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179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+mj-lt"/>
              <a:buAutoNum type="arabicPeriod"/>
            </a:pP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對於非傳統意義認定且具有還款能力的借款人，金融機構錯估其違約風險較高，以致拒絕提供信貸</a:t>
            </a:r>
          </a:p>
          <a:p>
            <a:pPr marL="35179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+mj-lt"/>
              <a:buAutoNum type="arabicPeriod"/>
            </a:pP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如何以有限非平衡數據對歷史借款人的提交資料進行有效分析</a:t>
            </a:r>
          </a:p>
          <a:p>
            <a:pPr marL="35179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Font typeface="+mj-lt"/>
              <a:buAutoNum type="arabicPeriod"/>
            </a:pPr>
            <a:r>
              <a:rPr lang="zh-TW" altLang="en-US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對於未曾與銀行往來的客戶，缺乏歷史往來紀錄，難以判斷違約機率</a:t>
            </a:r>
          </a:p>
        </p:txBody>
      </p:sp>
      <p:sp>
        <p:nvSpPr>
          <p:cNvPr id="11" name="Google Shape;162;p3">
            <a:extLst>
              <a:ext uri="{FF2B5EF4-FFF2-40B4-BE49-F238E27FC236}">
                <a16:creationId xmlns:a16="http://schemas.microsoft.com/office/drawing/2014/main" id="{0E01774A-A07D-CBD9-7C04-F24DAFAE2D66}"/>
              </a:ext>
            </a:extLst>
          </p:cNvPr>
          <p:cNvSpPr txBox="1">
            <a:spLocks/>
          </p:cNvSpPr>
          <p:nvPr/>
        </p:nvSpPr>
        <p:spPr>
          <a:xfrm>
            <a:off x="4748902" y="1732209"/>
            <a:ext cx="3507197" cy="21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pPr marL="469900" indent="-342900">
              <a:lnSpc>
                <a:spcPct val="115000"/>
              </a:lnSpc>
              <a:buClr>
                <a:srgbClr val="E07A5F"/>
              </a:buClr>
              <a:buSzPts val="1600"/>
              <a:buFont typeface="+mj-lt"/>
              <a:buAutoNum type="arabicPeriod"/>
            </a:pPr>
            <a:r>
              <a:rPr lang="zh-TW" altLang="en-US" sz="1600" b="1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運用</a:t>
            </a:r>
            <a:r>
              <a:rPr lang="en-US" altLang="zh-TW" sz="1600" b="1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AI</a:t>
            </a:r>
            <a:r>
              <a:rPr lang="zh-TW" altLang="en-US" sz="1600" b="1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來更精準預測客戶是否會違約</a:t>
            </a:r>
          </a:p>
          <a:p>
            <a:pPr marL="469900" indent="-342900">
              <a:lnSpc>
                <a:spcPct val="115000"/>
              </a:lnSpc>
              <a:buClr>
                <a:srgbClr val="E07A5F"/>
              </a:buClr>
              <a:buSzPts val="1600"/>
              <a:buFont typeface="+mj-lt"/>
              <a:buAutoNum type="arabicPeriod"/>
            </a:pPr>
            <a:r>
              <a:rPr lang="zh-TW" altLang="en-US" sz="1600" b="1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擴大服務至傳統認為無法放貸的客戶，找出「有收入」且「有能力還款」的潛在客戶，並針對不同類別客戶推行有效信貸方案。</a:t>
            </a:r>
          </a:p>
        </p:txBody>
      </p:sp>
    </p:spTree>
    <p:extLst>
      <p:ext uri="{BB962C8B-B14F-4D97-AF65-F5344CB8AC3E}">
        <p14:creationId xmlns:p14="http://schemas.microsoft.com/office/powerpoint/2010/main" val="2862757148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b4b3800e2_12_42"/>
          <p:cNvSpPr txBox="1">
            <a:spLocks noGrp="1"/>
          </p:cNvSpPr>
          <p:nvPr>
            <p:ph type="title" idx="4294967295"/>
          </p:nvPr>
        </p:nvSpPr>
        <p:spPr>
          <a:xfrm>
            <a:off x="141349" y="90314"/>
            <a:ext cx="8521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zh-TW" sz="28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系統架構 </a:t>
            </a:r>
            <a:br>
              <a:rPr lang="en-US" altLang="zh-TW" sz="24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</a:br>
            <a:r>
              <a:rPr lang="zh-TW" sz="24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Analysis Process </a:t>
            </a:r>
            <a:endParaRPr sz="2400" dirty="0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71" name="Google Shape;171;g14b4b3800e2_12_42"/>
          <p:cNvSpPr/>
          <p:nvPr/>
        </p:nvSpPr>
        <p:spPr>
          <a:xfrm>
            <a:off x="170849" y="1128414"/>
            <a:ext cx="1222200" cy="39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E07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4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資料檢視</a:t>
            </a:r>
            <a:endParaRPr sz="1400" b="1" i="0" u="none" strike="noStrike" cap="none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72" name="Google Shape;172;g14b4b3800e2_12_42"/>
          <p:cNvSpPr/>
          <p:nvPr/>
        </p:nvSpPr>
        <p:spPr>
          <a:xfrm>
            <a:off x="1508901" y="1128414"/>
            <a:ext cx="1222200" cy="39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E07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400" b="1" i="0" u="none" strike="noStrike" cap="none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資料清洗</a:t>
            </a:r>
            <a:endParaRPr sz="1400" b="1" i="0" u="none" strike="noStrike" cap="none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73" name="Google Shape;173;g14b4b3800e2_12_42"/>
          <p:cNvSpPr/>
          <p:nvPr/>
        </p:nvSpPr>
        <p:spPr>
          <a:xfrm>
            <a:off x="4495363" y="1106489"/>
            <a:ext cx="1222200" cy="4530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E07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400" b="1" i="0" u="none" strike="noStrike" cap="none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調參</a:t>
            </a:r>
            <a:endParaRPr sz="1400" b="1" i="0" u="none" strike="noStrike" cap="none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74" name="Google Shape;174;g14b4b3800e2_12_42"/>
          <p:cNvSpPr/>
          <p:nvPr/>
        </p:nvSpPr>
        <p:spPr>
          <a:xfrm>
            <a:off x="5821150" y="1127550"/>
            <a:ext cx="1582200" cy="39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E07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400" b="1" i="0" u="none" strike="noStrike" cap="none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第二波模型結論</a:t>
            </a:r>
            <a:endParaRPr sz="1400" b="1" i="0" u="none" strike="noStrike" cap="none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75" name="Google Shape;175;g14b4b3800e2_12_42"/>
          <p:cNvSpPr/>
          <p:nvPr/>
        </p:nvSpPr>
        <p:spPr>
          <a:xfrm>
            <a:off x="7481850" y="1098100"/>
            <a:ext cx="1491300" cy="453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25400" cap="flat" cmpd="sng">
            <a:solidFill>
              <a:srgbClr val="E07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400" b="1" i="0" u="none" strike="noStrike" cap="none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結論與展望</a:t>
            </a:r>
            <a:endParaRPr sz="1400" b="1" i="0" u="none" strike="noStrike" cap="none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76" name="Google Shape;176;g14b4b3800e2_12_42"/>
          <p:cNvSpPr/>
          <p:nvPr/>
        </p:nvSpPr>
        <p:spPr>
          <a:xfrm>
            <a:off x="2821912" y="1127550"/>
            <a:ext cx="1582200" cy="39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E07A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400" b="1" i="0" u="none" strike="noStrike" cap="none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第一波模型結論</a:t>
            </a:r>
            <a:endParaRPr sz="1400" b="1" i="0" u="none" strike="noStrike" cap="none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177" name="Google Shape;177;g14b4b3800e2_12_4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g14b4b3800e2_12_42"/>
          <p:cNvSpPr/>
          <p:nvPr/>
        </p:nvSpPr>
        <p:spPr>
          <a:xfrm>
            <a:off x="170850" y="1690000"/>
            <a:ext cx="8679600" cy="31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g14b4b3800e2_12_4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38598" y="2045553"/>
            <a:ext cx="1062655" cy="57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g14b4b3800e2_12_42"/>
          <p:cNvGrpSpPr/>
          <p:nvPr/>
        </p:nvGrpSpPr>
        <p:grpSpPr>
          <a:xfrm>
            <a:off x="1534152" y="1917141"/>
            <a:ext cx="1053215" cy="2492138"/>
            <a:chOff x="681322" y="2435273"/>
            <a:chExt cx="861455" cy="2357077"/>
          </a:xfrm>
        </p:grpSpPr>
        <p:pic>
          <p:nvPicPr>
            <p:cNvPr id="181" name="Google Shape;181;g14b4b3800e2_12_4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81322" y="3749075"/>
              <a:ext cx="861452" cy="20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g14b4b3800e2_12_42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57525" y="2861900"/>
              <a:ext cx="729460" cy="32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g14b4b3800e2_12_42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57524" y="3282949"/>
              <a:ext cx="729450" cy="295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g14b4b3800e2_12_42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810337" y="4043750"/>
              <a:ext cx="623825" cy="74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g14b4b3800e2_12_42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81326" y="2435273"/>
              <a:ext cx="861451" cy="4067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g14b4b3800e2_12_4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93772" y="2045548"/>
            <a:ext cx="1062655" cy="57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g14b4b3800e2_12_42"/>
          <p:cNvGrpSpPr/>
          <p:nvPr/>
        </p:nvGrpSpPr>
        <p:grpSpPr>
          <a:xfrm>
            <a:off x="4493141" y="1953301"/>
            <a:ext cx="1053215" cy="2444053"/>
            <a:chOff x="681322" y="2435273"/>
            <a:chExt cx="861455" cy="2357077"/>
          </a:xfrm>
        </p:grpSpPr>
        <p:pic>
          <p:nvPicPr>
            <p:cNvPr id="188" name="Google Shape;188;g14b4b3800e2_12_4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81322" y="3749075"/>
              <a:ext cx="861452" cy="20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g14b4b3800e2_12_42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57525" y="2861900"/>
              <a:ext cx="729460" cy="32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g14b4b3800e2_12_42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57524" y="3282949"/>
              <a:ext cx="729450" cy="295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g14b4b3800e2_12_42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810337" y="4043750"/>
              <a:ext cx="623825" cy="74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g14b4b3800e2_12_42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81326" y="2435273"/>
              <a:ext cx="861451" cy="4067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g14b4b3800e2_12_42"/>
          <p:cNvGrpSpPr/>
          <p:nvPr/>
        </p:nvGrpSpPr>
        <p:grpSpPr>
          <a:xfrm>
            <a:off x="7650643" y="1960934"/>
            <a:ext cx="1053239" cy="1069130"/>
            <a:chOff x="7661254" y="1999050"/>
            <a:chExt cx="937045" cy="978609"/>
          </a:xfrm>
        </p:grpSpPr>
        <p:pic>
          <p:nvPicPr>
            <p:cNvPr id="194" name="Google Shape;194;g14b4b3800e2_12_42"/>
            <p:cNvPicPr preferRelativeResize="0"/>
            <p:nvPr/>
          </p:nvPicPr>
          <p:blipFill rotWithShape="1">
            <a:blip r:embed="rId9"/>
            <a:srcRect l="1530" t="3830" r="-1529" b="-3829"/>
            <a:stretch>
              <a:fillRect/>
            </a:stretch>
          </p:blipFill>
          <p:spPr>
            <a:xfrm>
              <a:off x="7661254" y="1999050"/>
              <a:ext cx="937045" cy="532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g14b4b3800e2_12_42" descr="一張含有 文字 的圖片&#10;&#10;自動產生的描述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7661254" y="2612238"/>
              <a:ext cx="937045" cy="3654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g14b4b3800e2_12_42"/>
          <p:cNvGrpSpPr/>
          <p:nvPr/>
        </p:nvGrpSpPr>
        <p:grpSpPr>
          <a:xfrm>
            <a:off x="339096" y="2045553"/>
            <a:ext cx="861500" cy="1932604"/>
            <a:chOff x="573498" y="2045562"/>
            <a:chExt cx="695150" cy="1737953"/>
          </a:xfrm>
        </p:grpSpPr>
        <p:grpSp>
          <p:nvGrpSpPr>
            <p:cNvPr id="197" name="Google Shape;197;g14b4b3800e2_12_42"/>
            <p:cNvGrpSpPr/>
            <p:nvPr/>
          </p:nvGrpSpPr>
          <p:grpSpPr>
            <a:xfrm>
              <a:off x="634882" y="2045562"/>
              <a:ext cx="572383" cy="624504"/>
              <a:chOff x="739582" y="2045562"/>
              <a:chExt cx="572383" cy="624504"/>
            </a:xfrm>
          </p:grpSpPr>
          <p:pic>
            <p:nvPicPr>
              <p:cNvPr id="198" name="Google Shape;198;g14b4b3800e2_12_42" descr="一張含有 桌 的圖片&#10;&#10;自動產生的描述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739582" y="2379556"/>
                <a:ext cx="552505" cy="2905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g14b4b3800e2_12_42" descr="一張含有 文字, 美工圖案 的圖片&#10;&#10;自動產生的描述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743339" y="2045562"/>
                <a:ext cx="568626" cy="218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0" name="Google Shape;200;g14b4b3800e2_12_42"/>
            <p:cNvPicPr preferRelativeResize="0"/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674787" y="2817638"/>
              <a:ext cx="492566" cy="57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g14b4b3800e2_12_42"/>
            <p:cNvPicPr preferRelativeResize="0"/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573498" y="3477076"/>
              <a:ext cx="695150" cy="30643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2" name="Google Shape;202;g14b4b3800e2_12_42"/>
          <p:cNvCxnSpPr/>
          <p:nvPr/>
        </p:nvCxnSpPr>
        <p:spPr>
          <a:xfrm>
            <a:off x="1390425" y="1709700"/>
            <a:ext cx="9600" cy="31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3" name="Google Shape;203;g14b4b3800e2_12_42"/>
          <p:cNvCxnSpPr/>
          <p:nvPr/>
        </p:nvCxnSpPr>
        <p:spPr>
          <a:xfrm>
            <a:off x="2721500" y="1709700"/>
            <a:ext cx="9600" cy="31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4" name="Google Shape;204;g14b4b3800e2_12_42"/>
          <p:cNvCxnSpPr/>
          <p:nvPr/>
        </p:nvCxnSpPr>
        <p:spPr>
          <a:xfrm>
            <a:off x="4208750" y="1709700"/>
            <a:ext cx="9600" cy="31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5" name="Google Shape;205;g14b4b3800e2_12_42"/>
          <p:cNvCxnSpPr/>
          <p:nvPr/>
        </p:nvCxnSpPr>
        <p:spPr>
          <a:xfrm>
            <a:off x="7428013" y="1717600"/>
            <a:ext cx="9600" cy="31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6" name="Google Shape;206;g14b4b3800e2_12_42"/>
          <p:cNvCxnSpPr/>
          <p:nvPr/>
        </p:nvCxnSpPr>
        <p:spPr>
          <a:xfrm>
            <a:off x="5821150" y="1717600"/>
            <a:ext cx="9600" cy="31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7" name="Google Shape;207;g14b4b3800e2_12_42"/>
          <p:cNvSpPr/>
          <p:nvPr/>
        </p:nvSpPr>
        <p:spPr>
          <a:xfrm>
            <a:off x="1308975" y="2868875"/>
            <a:ext cx="172500" cy="6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4b4b3800e2_12_42"/>
          <p:cNvSpPr/>
          <p:nvPr/>
        </p:nvSpPr>
        <p:spPr>
          <a:xfrm>
            <a:off x="2618425" y="2868875"/>
            <a:ext cx="172500" cy="6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4b4b3800e2_12_42"/>
          <p:cNvSpPr/>
          <p:nvPr/>
        </p:nvSpPr>
        <p:spPr>
          <a:xfrm>
            <a:off x="4118013" y="2856763"/>
            <a:ext cx="172500" cy="6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4b4b3800e2_12_42"/>
          <p:cNvSpPr/>
          <p:nvPr/>
        </p:nvSpPr>
        <p:spPr>
          <a:xfrm>
            <a:off x="5736938" y="2856763"/>
            <a:ext cx="172500" cy="6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4b4b3800e2_12_42"/>
          <p:cNvSpPr/>
          <p:nvPr/>
        </p:nvSpPr>
        <p:spPr>
          <a:xfrm>
            <a:off x="7355875" y="2856763"/>
            <a:ext cx="172500" cy="61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g14b4b3800e2_12_42"/>
          <p:cNvPicPr preferRelativeResize="0"/>
          <p:nvPr/>
        </p:nvPicPr>
        <p:blipFill rotWithShape="1">
          <a:blip r:embed="rId15"/>
          <a:srcRect l="28688" r="32016"/>
          <a:stretch>
            <a:fillRect/>
          </a:stretch>
        </p:blipFill>
        <p:spPr>
          <a:xfrm>
            <a:off x="270750" y="4218675"/>
            <a:ext cx="399993" cy="5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4b4b3800e2_12_42"/>
          <p:cNvPicPr preferRelativeResize="0"/>
          <p:nvPr/>
        </p:nvPicPr>
        <p:blipFill rotWithShape="1">
          <a:blip r:embed="rId16"/>
          <a:srcRect l="20590" t="49413" r="53216"/>
          <a:stretch>
            <a:fillRect/>
          </a:stretch>
        </p:blipFill>
        <p:spPr>
          <a:xfrm>
            <a:off x="8095746" y="4056750"/>
            <a:ext cx="754705" cy="8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4b4b3800e2_12_42"/>
          <p:cNvPicPr preferRelativeResize="0"/>
          <p:nvPr/>
        </p:nvPicPr>
        <p:blipFill rotWithShape="1">
          <a:blip r:embed="rId17"/>
          <a:srcRect l="16694" t="6275" r="53386" b="50886"/>
          <a:stretch>
            <a:fillRect/>
          </a:stretch>
        </p:blipFill>
        <p:spPr>
          <a:xfrm>
            <a:off x="3152900" y="4223895"/>
            <a:ext cx="754700" cy="60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4b4b3800e2_12_42"/>
          <p:cNvPicPr preferRelativeResize="0"/>
          <p:nvPr/>
        </p:nvPicPr>
        <p:blipFill rotWithShape="1">
          <a:blip r:embed="rId17"/>
          <a:srcRect l="16694" t="6275" r="53386" b="50886"/>
          <a:stretch>
            <a:fillRect/>
          </a:stretch>
        </p:blipFill>
        <p:spPr>
          <a:xfrm>
            <a:off x="6312378" y="4219225"/>
            <a:ext cx="760495" cy="6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BC10AB-4EAA-19D9-6A18-05F43EE0D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3880" y="1026000"/>
            <a:ext cx="5345700" cy="3091500"/>
          </a:xfrm>
        </p:spPr>
        <p:txBody>
          <a:bodyPr anchor="ctr"/>
          <a:lstStyle/>
          <a:p>
            <a:pPr marL="139700" indent="0" algn="ctr">
              <a:buNone/>
            </a:pPr>
            <a:r>
              <a:rPr lang="zh-TW" altLang="en-US" sz="4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資料集介紹</a:t>
            </a:r>
            <a:endParaRPr lang="en-US" altLang="zh-TW" sz="4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 algn="ctr">
              <a:buNone/>
            </a:pP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Introduction to Dataset</a:t>
            </a:r>
            <a:endParaRPr lang="zh-TW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D40F4C-896E-883F-540C-A951B97E5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/>
          </a:p>
        </p:txBody>
      </p:sp>
      <p:sp>
        <p:nvSpPr>
          <p:cNvPr id="3" name="文字版面配置區 4">
            <a:extLst>
              <a:ext uri="{FF2B5EF4-FFF2-40B4-BE49-F238E27FC236}">
                <a16:creationId xmlns:a16="http://schemas.microsoft.com/office/drawing/2014/main" id="{063F51BB-34C5-5834-DE84-D7725639487E}"/>
              </a:ext>
            </a:extLst>
          </p:cNvPr>
          <p:cNvSpPr txBox="1">
            <a:spLocks/>
          </p:cNvSpPr>
          <p:nvPr/>
        </p:nvSpPr>
        <p:spPr>
          <a:xfrm>
            <a:off x="565579" y="2177597"/>
            <a:ext cx="1501216" cy="78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pPr marL="139700" indent="0" algn="ctr">
              <a:buNone/>
            </a:pPr>
            <a:r>
              <a:rPr lang="en-US" altLang="zh-TW" sz="4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</a:t>
            </a:r>
            <a:endParaRPr lang="zh-TW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27068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2409B045-5221-4E62-4195-F25CE87EAC11}"/>
              </a:ext>
            </a:extLst>
          </p:cNvPr>
          <p:cNvGrpSpPr/>
          <p:nvPr/>
        </p:nvGrpSpPr>
        <p:grpSpPr>
          <a:xfrm>
            <a:off x="0" y="601249"/>
            <a:ext cx="7967419" cy="3958225"/>
            <a:chOff x="0" y="601249"/>
            <a:chExt cx="7967419" cy="395822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4207BD9-60D0-4D39-AF7C-7E671422B7DB}"/>
                </a:ext>
              </a:extLst>
            </p:cNvPr>
            <p:cNvSpPr/>
            <p:nvPr/>
          </p:nvSpPr>
          <p:spPr>
            <a:xfrm>
              <a:off x="0" y="601249"/>
              <a:ext cx="7967419" cy="3958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58BCAE9E-BC67-8C4A-B49F-A5189801E819}"/>
                </a:ext>
              </a:extLst>
            </p:cNvPr>
            <p:cNvCxnSpPr/>
            <p:nvPr/>
          </p:nvCxnSpPr>
          <p:spPr>
            <a:xfrm>
              <a:off x="2054269" y="914211"/>
              <a:ext cx="0" cy="311917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Google Shape;220;gfe7b702aef_0_1"/>
          <p:cNvSpPr txBox="1">
            <a:spLocks noGrp="1"/>
          </p:cNvSpPr>
          <p:nvPr>
            <p:ph type="title"/>
          </p:nvPr>
        </p:nvSpPr>
        <p:spPr>
          <a:xfrm>
            <a:off x="130793" y="751305"/>
            <a:ext cx="2023684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資料檢視</a:t>
            </a:r>
            <a:endParaRPr sz="28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Data Examination</a:t>
            </a: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221" name="Google Shape;221;gfe7b702aef_0_1"/>
          <p:cNvSpPr txBox="1">
            <a:spLocks noGrp="1"/>
          </p:cNvSpPr>
          <p:nvPr>
            <p:ph type="sldNum" idx="12"/>
          </p:nvPr>
        </p:nvSpPr>
        <p:spPr>
          <a:xfrm>
            <a:off x="6340069" y="-45"/>
            <a:ext cx="411600" cy="3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altLang="zh-TW"/>
              <a:t>7</a:t>
            </a:fld>
            <a:endParaRPr lang="zh-TW"/>
          </a:p>
        </p:txBody>
      </p:sp>
      <p:sp>
        <p:nvSpPr>
          <p:cNvPr id="223" name="Google Shape;223;gfe7b702aef_0_1"/>
          <p:cNvSpPr txBox="1"/>
          <p:nvPr/>
        </p:nvSpPr>
        <p:spPr>
          <a:xfrm>
            <a:off x="4918519" y="1700807"/>
            <a:ext cx="2843100" cy="130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此份資料集共有30萬筆的資料，122個欄位</a:t>
            </a:r>
            <a:endParaRPr sz="1600" b="1" i="0" u="none" strike="noStrike" cap="none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其中一欄為違約情況註記</a:t>
            </a:r>
            <a:endParaRPr sz="1600" b="1" i="0" u="none" strike="noStrike" cap="none" dirty="0">
              <a:solidFill>
                <a:schemeClr val="accent1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sz="16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違約情況註記資料比例為92:8 ，</a:t>
            </a:r>
            <a:r>
              <a:rPr lang="zh-TW" sz="1600" b="1" i="0" u="sng" strike="noStrike" cap="none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資料極度不平衡</a:t>
            </a:r>
            <a:endParaRPr sz="1600" i="0" u="sng" strike="noStrike" cap="none" dirty="0">
              <a:solidFill>
                <a:srgbClr val="E07A5F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455366D0-B479-7059-20A2-35E2CFB819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432129"/>
              </p:ext>
            </p:extLst>
          </p:nvPr>
        </p:nvGraphicFramePr>
        <p:xfrm>
          <a:off x="1445341" y="1110119"/>
          <a:ext cx="4638367" cy="2923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e7b702aef_0_8"/>
          <p:cNvSpPr txBox="1">
            <a:spLocks noGrp="1"/>
          </p:cNvSpPr>
          <p:nvPr>
            <p:ph type="title"/>
          </p:nvPr>
        </p:nvSpPr>
        <p:spPr>
          <a:xfrm>
            <a:off x="144550" y="627350"/>
            <a:ext cx="8072400" cy="77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 sz="28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資料檢視</a:t>
            </a:r>
            <a:endParaRPr sz="28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zh-TW" sz="2400" dirty="0"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Data Examination</a:t>
            </a:r>
            <a:endParaRPr sz="2400" dirty="0"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sp>
        <p:nvSpPr>
          <p:cNvPr id="229" name="Google Shape;229;gfe7b702aef_0_8"/>
          <p:cNvSpPr/>
          <p:nvPr/>
        </p:nvSpPr>
        <p:spPr>
          <a:xfrm>
            <a:off x="5787200" y="3600450"/>
            <a:ext cx="2333700" cy="780000"/>
          </a:xfrm>
          <a:prstGeom prst="wedgeRoundRectCallout">
            <a:avLst>
              <a:gd name="adj1" fmla="val 20723"/>
              <a:gd name="adj2" fmla="val -84147"/>
              <a:gd name="adj3" fmla="val 0"/>
            </a:avLst>
          </a:prstGeom>
          <a:solidFill>
            <a:schemeClr val="lt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zh-TW" sz="2000" b="1" i="0" u="none" strike="noStrike" cap="none" dirty="0">
                <a:solidFill>
                  <a:schemeClr val="accent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將欄位分為</a:t>
            </a:r>
            <a:r>
              <a:rPr lang="zh-TW" sz="2000" b="1" i="0" u="none" strike="noStrike" cap="none" dirty="0">
                <a:solidFill>
                  <a:srgbClr val="E07A5F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rPr>
              <a:t>六大類</a:t>
            </a:r>
            <a:endParaRPr sz="2000" b="1" i="0" u="none" strike="noStrike" cap="none" dirty="0">
              <a:solidFill>
                <a:srgbClr val="E07A5F"/>
              </a:solidFill>
              <a:latin typeface="Microsoft JhengHei" panose="020B0604030504040204" charset="-120"/>
              <a:ea typeface="Microsoft JhengHei" panose="020B0604030504040204" charset="-120"/>
              <a:cs typeface="Microsoft JhengHei" panose="020B0604030504040204" charset="-120"/>
              <a:sym typeface="Microsoft JhengHei" panose="020B0604030504040204" charset="-120"/>
            </a:endParaRPr>
          </a:p>
        </p:txBody>
      </p:sp>
      <p:grpSp>
        <p:nvGrpSpPr>
          <p:cNvPr id="230" name="Google Shape;230;gfe7b702aef_0_8"/>
          <p:cNvGrpSpPr/>
          <p:nvPr/>
        </p:nvGrpSpPr>
        <p:grpSpPr>
          <a:xfrm>
            <a:off x="207900" y="1513442"/>
            <a:ext cx="1556100" cy="2920708"/>
            <a:chOff x="250150" y="1342217"/>
            <a:chExt cx="1556100" cy="2920708"/>
          </a:xfrm>
        </p:grpSpPr>
        <p:sp>
          <p:nvSpPr>
            <p:cNvPr id="231" name="Google Shape;231;gfe7b702aef_0_8"/>
            <p:cNvSpPr txBox="1"/>
            <p:nvPr/>
          </p:nvSpPr>
          <p:spPr>
            <a:xfrm>
              <a:off x="250150" y="2192625"/>
              <a:ext cx="1556100" cy="207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貸款ID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行業別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客戶職業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客戶性別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客戶年齡(天)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客戶就業天數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最高教育水平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客户收入類型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客戶收入(年薪)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客戶的婚姻狀況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客戶扶養孩子人數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客戶家庭成員數目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申請貸款陪同者身分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232" name="Google Shape;232;gfe7b702aef_0_8"/>
            <p:cNvSpPr txBox="1"/>
            <p:nvPr/>
          </p:nvSpPr>
          <p:spPr>
            <a:xfrm>
              <a:off x="449248" y="1919365"/>
              <a:ext cx="11316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個人資訊</a:t>
              </a:r>
              <a:endParaRPr sz="13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grpSp>
          <p:nvGrpSpPr>
            <p:cNvPr id="233" name="Google Shape;233;gfe7b702aef_0_8"/>
            <p:cNvGrpSpPr/>
            <p:nvPr/>
          </p:nvGrpSpPr>
          <p:grpSpPr>
            <a:xfrm>
              <a:off x="736619" y="1342217"/>
              <a:ext cx="556865" cy="577170"/>
              <a:chOff x="661700" y="1143488"/>
              <a:chExt cx="635400" cy="660000"/>
            </a:xfrm>
          </p:grpSpPr>
          <p:sp>
            <p:nvSpPr>
              <p:cNvPr id="234" name="Google Shape;234;gfe7b702aef_0_8"/>
              <p:cNvSpPr/>
              <p:nvPr/>
            </p:nvSpPr>
            <p:spPr>
              <a:xfrm>
                <a:off x="661700" y="1143488"/>
                <a:ext cx="635400" cy="660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sp>
            <p:nvSpPr>
              <p:cNvPr id="235" name="Google Shape;235;gfe7b702aef_0_8"/>
              <p:cNvSpPr/>
              <p:nvPr/>
            </p:nvSpPr>
            <p:spPr>
              <a:xfrm>
                <a:off x="819211" y="1304591"/>
                <a:ext cx="320378" cy="337776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6075" fill="none" extrusionOk="0">
                    <a:moveTo>
                      <a:pt x="9401" y="10717"/>
                    </a:moveTo>
                    <a:lnTo>
                      <a:pt x="9401" y="10717"/>
                    </a:lnTo>
                    <a:lnTo>
                      <a:pt x="9085" y="10692"/>
                    </a:lnTo>
                    <a:lnTo>
                      <a:pt x="9085" y="9596"/>
                    </a:lnTo>
                    <a:lnTo>
                      <a:pt x="9085" y="9596"/>
                    </a:lnTo>
                    <a:lnTo>
                      <a:pt x="9401" y="9377"/>
                    </a:lnTo>
                    <a:lnTo>
                      <a:pt x="9718" y="9133"/>
                    </a:lnTo>
                    <a:lnTo>
                      <a:pt x="10010" y="8866"/>
                    </a:lnTo>
                    <a:lnTo>
                      <a:pt x="10302" y="8573"/>
                    </a:lnTo>
                    <a:lnTo>
                      <a:pt x="10546" y="8232"/>
                    </a:lnTo>
                    <a:lnTo>
                      <a:pt x="10765" y="7867"/>
                    </a:lnTo>
                    <a:lnTo>
                      <a:pt x="10984" y="7502"/>
                    </a:lnTo>
                    <a:lnTo>
                      <a:pt x="11155" y="7088"/>
                    </a:lnTo>
                    <a:lnTo>
                      <a:pt x="11155" y="7088"/>
                    </a:lnTo>
                    <a:lnTo>
                      <a:pt x="11228" y="7112"/>
                    </a:lnTo>
                    <a:lnTo>
                      <a:pt x="11228" y="7112"/>
                    </a:lnTo>
                    <a:lnTo>
                      <a:pt x="11374" y="7112"/>
                    </a:lnTo>
                    <a:lnTo>
                      <a:pt x="11496" y="7039"/>
                    </a:lnTo>
                    <a:lnTo>
                      <a:pt x="11617" y="6942"/>
                    </a:lnTo>
                    <a:lnTo>
                      <a:pt x="11715" y="6771"/>
                    </a:lnTo>
                    <a:lnTo>
                      <a:pt x="11812" y="6601"/>
                    </a:lnTo>
                    <a:lnTo>
                      <a:pt x="11910" y="6381"/>
                    </a:lnTo>
                    <a:lnTo>
                      <a:pt x="11958" y="6138"/>
                    </a:lnTo>
                    <a:lnTo>
                      <a:pt x="12007" y="5870"/>
                    </a:lnTo>
                    <a:lnTo>
                      <a:pt x="12007" y="5870"/>
                    </a:lnTo>
                    <a:lnTo>
                      <a:pt x="12031" y="5626"/>
                    </a:lnTo>
                    <a:lnTo>
                      <a:pt x="12007" y="5383"/>
                    </a:lnTo>
                    <a:lnTo>
                      <a:pt x="11983" y="5188"/>
                    </a:lnTo>
                    <a:lnTo>
                      <a:pt x="11934" y="4993"/>
                    </a:lnTo>
                    <a:lnTo>
                      <a:pt x="11885" y="4823"/>
                    </a:lnTo>
                    <a:lnTo>
                      <a:pt x="11812" y="4677"/>
                    </a:lnTo>
                    <a:lnTo>
                      <a:pt x="11715" y="4579"/>
                    </a:lnTo>
                    <a:lnTo>
                      <a:pt x="11593" y="4506"/>
                    </a:lnTo>
                    <a:lnTo>
                      <a:pt x="11593" y="4506"/>
                    </a:lnTo>
                    <a:lnTo>
                      <a:pt x="11666" y="4141"/>
                    </a:lnTo>
                    <a:lnTo>
                      <a:pt x="11690" y="3800"/>
                    </a:lnTo>
                    <a:lnTo>
                      <a:pt x="11690" y="3483"/>
                    </a:lnTo>
                    <a:lnTo>
                      <a:pt x="11690" y="3191"/>
                    </a:lnTo>
                    <a:lnTo>
                      <a:pt x="11666" y="2899"/>
                    </a:lnTo>
                    <a:lnTo>
                      <a:pt x="11617" y="2631"/>
                    </a:lnTo>
                    <a:lnTo>
                      <a:pt x="11544" y="2387"/>
                    </a:lnTo>
                    <a:lnTo>
                      <a:pt x="11471" y="2144"/>
                    </a:lnTo>
                    <a:lnTo>
                      <a:pt x="11374" y="1924"/>
                    </a:lnTo>
                    <a:lnTo>
                      <a:pt x="11276" y="1705"/>
                    </a:lnTo>
                    <a:lnTo>
                      <a:pt x="11155" y="1510"/>
                    </a:lnTo>
                    <a:lnTo>
                      <a:pt x="11009" y="1340"/>
                    </a:lnTo>
                    <a:lnTo>
                      <a:pt x="10862" y="1169"/>
                    </a:lnTo>
                    <a:lnTo>
                      <a:pt x="10716" y="1023"/>
                    </a:lnTo>
                    <a:lnTo>
                      <a:pt x="10400" y="755"/>
                    </a:lnTo>
                    <a:lnTo>
                      <a:pt x="10034" y="561"/>
                    </a:lnTo>
                    <a:lnTo>
                      <a:pt x="9669" y="366"/>
                    </a:lnTo>
                    <a:lnTo>
                      <a:pt x="9304" y="244"/>
                    </a:lnTo>
                    <a:lnTo>
                      <a:pt x="8938" y="146"/>
                    </a:lnTo>
                    <a:lnTo>
                      <a:pt x="8573" y="73"/>
                    </a:lnTo>
                    <a:lnTo>
                      <a:pt x="8232" y="25"/>
                    </a:lnTo>
                    <a:lnTo>
                      <a:pt x="7915" y="0"/>
                    </a:lnTo>
                    <a:lnTo>
                      <a:pt x="7623" y="0"/>
                    </a:lnTo>
                    <a:lnTo>
                      <a:pt x="7623" y="0"/>
                    </a:lnTo>
                    <a:lnTo>
                      <a:pt x="7282" y="25"/>
                    </a:lnTo>
                    <a:lnTo>
                      <a:pt x="6990" y="98"/>
                    </a:lnTo>
                    <a:lnTo>
                      <a:pt x="6746" y="171"/>
                    </a:lnTo>
                    <a:lnTo>
                      <a:pt x="6527" y="293"/>
                    </a:lnTo>
                    <a:lnTo>
                      <a:pt x="6332" y="390"/>
                    </a:lnTo>
                    <a:lnTo>
                      <a:pt x="6186" y="536"/>
                    </a:lnTo>
                    <a:lnTo>
                      <a:pt x="6040" y="658"/>
                    </a:lnTo>
                    <a:lnTo>
                      <a:pt x="5943" y="780"/>
                    </a:lnTo>
                    <a:lnTo>
                      <a:pt x="5943" y="780"/>
                    </a:lnTo>
                    <a:lnTo>
                      <a:pt x="5943" y="780"/>
                    </a:lnTo>
                    <a:lnTo>
                      <a:pt x="5943" y="780"/>
                    </a:lnTo>
                    <a:lnTo>
                      <a:pt x="5553" y="853"/>
                    </a:lnTo>
                    <a:lnTo>
                      <a:pt x="5188" y="975"/>
                    </a:lnTo>
                    <a:lnTo>
                      <a:pt x="4871" y="1145"/>
                    </a:lnTo>
                    <a:lnTo>
                      <a:pt x="4603" y="1316"/>
                    </a:lnTo>
                    <a:lnTo>
                      <a:pt x="4360" y="1535"/>
                    </a:lnTo>
                    <a:lnTo>
                      <a:pt x="4165" y="1754"/>
                    </a:lnTo>
                    <a:lnTo>
                      <a:pt x="4019" y="2022"/>
                    </a:lnTo>
                    <a:lnTo>
                      <a:pt x="3897" y="2290"/>
                    </a:lnTo>
                    <a:lnTo>
                      <a:pt x="3799" y="2558"/>
                    </a:lnTo>
                    <a:lnTo>
                      <a:pt x="3726" y="2826"/>
                    </a:lnTo>
                    <a:lnTo>
                      <a:pt x="3678" y="3118"/>
                    </a:lnTo>
                    <a:lnTo>
                      <a:pt x="3629" y="3410"/>
                    </a:lnTo>
                    <a:lnTo>
                      <a:pt x="3629" y="3702"/>
                    </a:lnTo>
                    <a:lnTo>
                      <a:pt x="3629" y="3970"/>
                    </a:lnTo>
                    <a:lnTo>
                      <a:pt x="3678" y="4482"/>
                    </a:lnTo>
                    <a:lnTo>
                      <a:pt x="3678" y="4482"/>
                    </a:lnTo>
                    <a:lnTo>
                      <a:pt x="3678" y="4506"/>
                    </a:lnTo>
                    <a:lnTo>
                      <a:pt x="3678" y="4506"/>
                    </a:lnTo>
                    <a:lnTo>
                      <a:pt x="3556" y="4555"/>
                    </a:lnTo>
                    <a:lnTo>
                      <a:pt x="3459" y="4652"/>
                    </a:lnTo>
                    <a:lnTo>
                      <a:pt x="3385" y="4798"/>
                    </a:lnTo>
                    <a:lnTo>
                      <a:pt x="3312" y="4969"/>
                    </a:lnTo>
                    <a:lnTo>
                      <a:pt x="3264" y="5164"/>
                    </a:lnTo>
                    <a:lnTo>
                      <a:pt x="3239" y="5383"/>
                    </a:lnTo>
                    <a:lnTo>
                      <a:pt x="3215" y="5626"/>
                    </a:lnTo>
                    <a:lnTo>
                      <a:pt x="3239" y="5870"/>
                    </a:lnTo>
                    <a:lnTo>
                      <a:pt x="3239" y="5870"/>
                    </a:lnTo>
                    <a:lnTo>
                      <a:pt x="3288" y="6138"/>
                    </a:lnTo>
                    <a:lnTo>
                      <a:pt x="3337" y="6381"/>
                    </a:lnTo>
                    <a:lnTo>
                      <a:pt x="3434" y="6601"/>
                    </a:lnTo>
                    <a:lnTo>
                      <a:pt x="3532" y="6771"/>
                    </a:lnTo>
                    <a:lnTo>
                      <a:pt x="3629" y="6942"/>
                    </a:lnTo>
                    <a:lnTo>
                      <a:pt x="3751" y="7039"/>
                    </a:lnTo>
                    <a:lnTo>
                      <a:pt x="3873" y="7112"/>
                    </a:lnTo>
                    <a:lnTo>
                      <a:pt x="4019" y="7112"/>
                    </a:lnTo>
                    <a:lnTo>
                      <a:pt x="4019" y="7112"/>
                    </a:lnTo>
                    <a:lnTo>
                      <a:pt x="4092" y="7088"/>
                    </a:lnTo>
                    <a:lnTo>
                      <a:pt x="4092" y="7088"/>
                    </a:lnTo>
                    <a:lnTo>
                      <a:pt x="4262" y="7502"/>
                    </a:lnTo>
                    <a:lnTo>
                      <a:pt x="4481" y="7867"/>
                    </a:lnTo>
                    <a:lnTo>
                      <a:pt x="4701" y="8232"/>
                    </a:lnTo>
                    <a:lnTo>
                      <a:pt x="4969" y="8573"/>
                    </a:lnTo>
                    <a:lnTo>
                      <a:pt x="5236" y="8866"/>
                    </a:lnTo>
                    <a:lnTo>
                      <a:pt x="5529" y="9133"/>
                    </a:lnTo>
                    <a:lnTo>
                      <a:pt x="5845" y="9377"/>
                    </a:lnTo>
                    <a:lnTo>
                      <a:pt x="6162" y="9596"/>
                    </a:lnTo>
                    <a:lnTo>
                      <a:pt x="6162" y="10668"/>
                    </a:lnTo>
                    <a:lnTo>
                      <a:pt x="6162" y="10668"/>
                    </a:lnTo>
                    <a:lnTo>
                      <a:pt x="5650" y="10717"/>
                    </a:lnTo>
                    <a:lnTo>
                      <a:pt x="5650" y="10717"/>
                    </a:lnTo>
                    <a:lnTo>
                      <a:pt x="5066" y="10814"/>
                    </a:lnTo>
                    <a:lnTo>
                      <a:pt x="4506" y="10936"/>
                    </a:lnTo>
                    <a:lnTo>
                      <a:pt x="3946" y="11058"/>
                    </a:lnTo>
                    <a:lnTo>
                      <a:pt x="3410" y="11228"/>
                    </a:lnTo>
                    <a:lnTo>
                      <a:pt x="2923" y="11423"/>
                    </a:lnTo>
                    <a:lnTo>
                      <a:pt x="2460" y="11642"/>
                    </a:lnTo>
                    <a:lnTo>
                      <a:pt x="2022" y="11886"/>
                    </a:lnTo>
                    <a:lnTo>
                      <a:pt x="1632" y="12153"/>
                    </a:lnTo>
                    <a:lnTo>
                      <a:pt x="1267" y="12421"/>
                    </a:lnTo>
                    <a:lnTo>
                      <a:pt x="950" y="12738"/>
                    </a:lnTo>
                    <a:lnTo>
                      <a:pt x="682" y="13079"/>
                    </a:lnTo>
                    <a:lnTo>
                      <a:pt x="439" y="13420"/>
                    </a:lnTo>
                    <a:lnTo>
                      <a:pt x="268" y="13810"/>
                    </a:lnTo>
                    <a:lnTo>
                      <a:pt x="122" y="14199"/>
                    </a:lnTo>
                    <a:lnTo>
                      <a:pt x="49" y="14638"/>
                    </a:lnTo>
                    <a:lnTo>
                      <a:pt x="0" y="15076"/>
                    </a:lnTo>
                    <a:lnTo>
                      <a:pt x="0" y="15076"/>
                    </a:lnTo>
                    <a:lnTo>
                      <a:pt x="49" y="15125"/>
                    </a:lnTo>
                    <a:lnTo>
                      <a:pt x="244" y="15222"/>
                    </a:lnTo>
                    <a:lnTo>
                      <a:pt x="414" y="15295"/>
                    </a:lnTo>
                    <a:lnTo>
                      <a:pt x="633" y="15393"/>
                    </a:lnTo>
                    <a:lnTo>
                      <a:pt x="901" y="15490"/>
                    </a:lnTo>
                    <a:lnTo>
                      <a:pt x="1267" y="15563"/>
                    </a:lnTo>
                    <a:lnTo>
                      <a:pt x="1705" y="15661"/>
                    </a:lnTo>
                    <a:lnTo>
                      <a:pt x="2216" y="15758"/>
                    </a:lnTo>
                    <a:lnTo>
                      <a:pt x="2825" y="15831"/>
                    </a:lnTo>
                    <a:lnTo>
                      <a:pt x="3556" y="15928"/>
                    </a:lnTo>
                    <a:lnTo>
                      <a:pt x="4384" y="15977"/>
                    </a:lnTo>
                    <a:lnTo>
                      <a:pt x="5309" y="16026"/>
                    </a:lnTo>
                    <a:lnTo>
                      <a:pt x="6381" y="16050"/>
                    </a:lnTo>
                    <a:lnTo>
                      <a:pt x="7599" y="16075"/>
                    </a:lnTo>
                    <a:lnTo>
                      <a:pt x="7599" y="16075"/>
                    </a:lnTo>
                    <a:lnTo>
                      <a:pt x="8792" y="16050"/>
                    </a:lnTo>
                    <a:lnTo>
                      <a:pt x="9864" y="16026"/>
                    </a:lnTo>
                    <a:lnTo>
                      <a:pt x="10814" y="15977"/>
                    </a:lnTo>
                    <a:lnTo>
                      <a:pt x="11642" y="15928"/>
                    </a:lnTo>
                    <a:lnTo>
                      <a:pt x="12372" y="15831"/>
                    </a:lnTo>
                    <a:lnTo>
                      <a:pt x="12981" y="15758"/>
                    </a:lnTo>
                    <a:lnTo>
                      <a:pt x="13517" y="15661"/>
                    </a:lnTo>
                    <a:lnTo>
                      <a:pt x="13955" y="15563"/>
                    </a:lnTo>
                    <a:lnTo>
                      <a:pt x="14321" y="15490"/>
                    </a:lnTo>
                    <a:lnTo>
                      <a:pt x="14613" y="15393"/>
                    </a:lnTo>
                    <a:lnTo>
                      <a:pt x="14832" y="15295"/>
                    </a:lnTo>
                    <a:lnTo>
                      <a:pt x="15003" y="15222"/>
                    </a:lnTo>
                    <a:lnTo>
                      <a:pt x="15173" y="15125"/>
                    </a:lnTo>
                    <a:lnTo>
                      <a:pt x="15246" y="15076"/>
                    </a:lnTo>
                    <a:lnTo>
                      <a:pt x="15246" y="15076"/>
                    </a:lnTo>
                    <a:lnTo>
                      <a:pt x="15198" y="14613"/>
                    </a:lnTo>
                    <a:lnTo>
                      <a:pt x="15125" y="14175"/>
                    </a:lnTo>
                    <a:lnTo>
                      <a:pt x="15003" y="13761"/>
                    </a:lnTo>
                    <a:lnTo>
                      <a:pt x="14832" y="13371"/>
                    </a:lnTo>
                    <a:lnTo>
                      <a:pt x="14589" y="13006"/>
                    </a:lnTo>
                    <a:lnTo>
                      <a:pt x="14321" y="12665"/>
                    </a:lnTo>
                    <a:lnTo>
                      <a:pt x="14004" y="12373"/>
                    </a:lnTo>
                    <a:lnTo>
                      <a:pt x="13639" y="12080"/>
                    </a:lnTo>
                    <a:lnTo>
                      <a:pt x="13249" y="11813"/>
                    </a:lnTo>
                    <a:lnTo>
                      <a:pt x="12811" y="11593"/>
                    </a:lnTo>
                    <a:lnTo>
                      <a:pt x="12324" y="11374"/>
                    </a:lnTo>
                    <a:lnTo>
                      <a:pt x="11812" y="11204"/>
                    </a:lnTo>
                    <a:lnTo>
                      <a:pt x="11252" y="11033"/>
                    </a:lnTo>
                    <a:lnTo>
                      <a:pt x="10668" y="10911"/>
                    </a:lnTo>
                    <a:lnTo>
                      <a:pt x="10034" y="10790"/>
                    </a:lnTo>
                    <a:lnTo>
                      <a:pt x="9401" y="10717"/>
                    </a:lnTo>
                    <a:lnTo>
                      <a:pt x="9401" y="1071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</p:grpSp>
      </p:grpSp>
      <p:grpSp>
        <p:nvGrpSpPr>
          <p:cNvPr id="236" name="Google Shape;236;gfe7b702aef_0_8"/>
          <p:cNvGrpSpPr/>
          <p:nvPr/>
        </p:nvGrpSpPr>
        <p:grpSpPr>
          <a:xfrm>
            <a:off x="3939200" y="1513442"/>
            <a:ext cx="1848000" cy="1700658"/>
            <a:chOff x="3981450" y="1342217"/>
            <a:chExt cx="1848000" cy="1700658"/>
          </a:xfrm>
        </p:grpSpPr>
        <p:sp>
          <p:nvSpPr>
            <p:cNvPr id="237" name="Google Shape;237;gfe7b702aef_0_8"/>
            <p:cNvSpPr txBox="1"/>
            <p:nvPr/>
          </p:nvSpPr>
          <p:spPr>
            <a:xfrm>
              <a:off x="3981450" y="2204075"/>
              <a:ext cx="1848000" cy="8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居住情況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居住區域人口狀況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居住行政區域評級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居住城市評級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客戶居住建築物的相關資訊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238" name="Google Shape;238;gfe7b702aef_0_8"/>
            <p:cNvSpPr txBox="1"/>
            <p:nvPr/>
          </p:nvSpPr>
          <p:spPr>
            <a:xfrm>
              <a:off x="4292460" y="1919377"/>
              <a:ext cx="11316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居住資訊</a:t>
              </a:r>
              <a:endParaRPr sz="11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grpSp>
          <p:nvGrpSpPr>
            <p:cNvPr id="239" name="Google Shape;239;gfe7b702aef_0_8"/>
            <p:cNvGrpSpPr/>
            <p:nvPr/>
          </p:nvGrpSpPr>
          <p:grpSpPr>
            <a:xfrm>
              <a:off x="4579821" y="1342217"/>
              <a:ext cx="556865" cy="577170"/>
              <a:chOff x="1403525" y="1143488"/>
              <a:chExt cx="635400" cy="660000"/>
            </a:xfrm>
          </p:grpSpPr>
          <p:sp>
            <p:nvSpPr>
              <p:cNvPr id="240" name="Google Shape;240;gfe7b702aef_0_8"/>
              <p:cNvSpPr/>
              <p:nvPr/>
            </p:nvSpPr>
            <p:spPr>
              <a:xfrm>
                <a:off x="1403525" y="1143488"/>
                <a:ext cx="635400" cy="660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sp>
            <p:nvSpPr>
              <p:cNvPr id="241" name="Google Shape;241;gfe7b702aef_0_8"/>
              <p:cNvSpPr/>
              <p:nvPr/>
            </p:nvSpPr>
            <p:spPr>
              <a:xfrm>
                <a:off x="1528276" y="1305125"/>
                <a:ext cx="385895" cy="336746"/>
              </a:xfrm>
              <a:custGeom>
                <a:avLst/>
                <a:gdLst/>
                <a:ahLst/>
                <a:cxnLst/>
                <a:rect l="l" t="t" r="r" b="b"/>
                <a:pathLst>
                  <a:path w="18365" h="16026" fill="none" extrusionOk="0">
                    <a:moveTo>
                      <a:pt x="9182" y="0"/>
                    </a:moveTo>
                    <a:lnTo>
                      <a:pt x="0" y="8841"/>
                    </a:lnTo>
                    <a:lnTo>
                      <a:pt x="2874" y="8841"/>
                    </a:lnTo>
                    <a:lnTo>
                      <a:pt x="2874" y="15246"/>
                    </a:lnTo>
                    <a:lnTo>
                      <a:pt x="2874" y="15246"/>
                    </a:lnTo>
                    <a:lnTo>
                      <a:pt x="2899" y="15417"/>
                    </a:lnTo>
                    <a:lnTo>
                      <a:pt x="2947" y="15563"/>
                    </a:lnTo>
                    <a:lnTo>
                      <a:pt x="3020" y="15685"/>
                    </a:lnTo>
                    <a:lnTo>
                      <a:pt x="3093" y="15806"/>
                    </a:lnTo>
                    <a:lnTo>
                      <a:pt x="3215" y="15904"/>
                    </a:lnTo>
                    <a:lnTo>
                      <a:pt x="3361" y="15977"/>
                    </a:lnTo>
                    <a:lnTo>
                      <a:pt x="3508" y="16026"/>
                    </a:lnTo>
                    <a:lnTo>
                      <a:pt x="3654" y="16026"/>
                    </a:lnTo>
                    <a:lnTo>
                      <a:pt x="7404" y="16026"/>
                    </a:lnTo>
                    <a:lnTo>
                      <a:pt x="7404" y="13420"/>
                    </a:lnTo>
                    <a:lnTo>
                      <a:pt x="7404" y="13420"/>
                    </a:lnTo>
                    <a:lnTo>
                      <a:pt x="7429" y="13127"/>
                    </a:lnTo>
                    <a:lnTo>
                      <a:pt x="7526" y="12860"/>
                    </a:lnTo>
                    <a:lnTo>
                      <a:pt x="7648" y="12616"/>
                    </a:lnTo>
                    <a:lnTo>
                      <a:pt x="7818" y="12421"/>
                    </a:lnTo>
                    <a:lnTo>
                      <a:pt x="8038" y="12251"/>
                    </a:lnTo>
                    <a:lnTo>
                      <a:pt x="8257" y="12129"/>
                    </a:lnTo>
                    <a:lnTo>
                      <a:pt x="8525" y="12031"/>
                    </a:lnTo>
                    <a:lnTo>
                      <a:pt x="8817" y="12007"/>
                    </a:lnTo>
                    <a:lnTo>
                      <a:pt x="9548" y="12007"/>
                    </a:lnTo>
                    <a:lnTo>
                      <a:pt x="9548" y="12007"/>
                    </a:lnTo>
                    <a:lnTo>
                      <a:pt x="9840" y="12031"/>
                    </a:lnTo>
                    <a:lnTo>
                      <a:pt x="10108" y="12129"/>
                    </a:lnTo>
                    <a:lnTo>
                      <a:pt x="10327" y="12251"/>
                    </a:lnTo>
                    <a:lnTo>
                      <a:pt x="10546" y="12421"/>
                    </a:lnTo>
                    <a:lnTo>
                      <a:pt x="10717" y="12616"/>
                    </a:lnTo>
                    <a:lnTo>
                      <a:pt x="10838" y="12860"/>
                    </a:lnTo>
                    <a:lnTo>
                      <a:pt x="10936" y="13127"/>
                    </a:lnTo>
                    <a:lnTo>
                      <a:pt x="10960" y="13420"/>
                    </a:lnTo>
                    <a:lnTo>
                      <a:pt x="10960" y="16026"/>
                    </a:lnTo>
                    <a:lnTo>
                      <a:pt x="14711" y="16026"/>
                    </a:lnTo>
                    <a:lnTo>
                      <a:pt x="14711" y="16026"/>
                    </a:lnTo>
                    <a:lnTo>
                      <a:pt x="14857" y="16026"/>
                    </a:lnTo>
                    <a:lnTo>
                      <a:pt x="15003" y="15977"/>
                    </a:lnTo>
                    <a:lnTo>
                      <a:pt x="15149" y="15904"/>
                    </a:lnTo>
                    <a:lnTo>
                      <a:pt x="15271" y="15806"/>
                    </a:lnTo>
                    <a:lnTo>
                      <a:pt x="15344" y="15685"/>
                    </a:lnTo>
                    <a:lnTo>
                      <a:pt x="15417" y="15563"/>
                    </a:lnTo>
                    <a:lnTo>
                      <a:pt x="15466" y="15417"/>
                    </a:lnTo>
                    <a:lnTo>
                      <a:pt x="15490" y="15246"/>
                    </a:lnTo>
                    <a:lnTo>
                      <a:pt x="15490" y="8841"/>
                    </a:lnTo>
                    <a:lnTo>
                      <a:pt x="18364" y="8841"/>
                    </a:lnTo>
                    <a:lnTo>
                      <a:pt x="91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</p:grpSp>
      </p:grpSp>
      <p:grpSp>
        <p:nvGrpSpPr>
          <p:cNvPr id="242" name="Google Shape;242;gfe7b702aef_0_8"/>
          <p:cNvGrpSpPr/>
          <p:nvPr/>
        </p:nvGrpSpPr>
        <p:grpSpPr>
          <a:xfrm>
            <a:off x="5588492" y="1513440"/>
            <a:ext cx="1416600" cy="1227510"/>
            <a:chOff x="5630742" y="1342215"/>
            <a:chExt cx="1416600" cy="1227510"/>
          </a:xfrm>
        </p:grpSpPr>
        <p:sp>
          <p:nvSpPr>
            <p:cNvPr id="243" name="Google Shape;243;gfe7b702aef_0_8"/>
            <p:cNvSpPr txBox="1"/>
            <p:nvPr/>
          </p:nvSpPr>
          <p:spPr>
            <a:xfrm>
              <a:off x="5653799" y="2192625"/>
              <a:ext cx="13515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聯絡地址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貸款所需其他文件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244" name="Google Shape;244;gfe7b702aef_0_8"/>
            <p:cNvSpPr txBox="1"/>
            <p:nvPr/>
          </p:nvSpPr>
          <p:spPr>
            <a:xfrm>
              <a:off x="5630742" y="1919379"/>
              <a:ext cx="14166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申請文件資料</a:t>
              </a:r>
              <a:endParaRPr sz="11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grpSp>
          <p:nvGrpSpPr>
            <p:cNvPr id="245" name="Google Shape;245;gfe7b702aef_0_8"/>
            <p:cNvGrpSpPr/>
            <p:nvPr/>
          </p:nvGrpSpPr>
          <p:grpSpPr>
            <a:xfrm>
              <a:off x="6028063" y="1342215"/>
              <a:ext cx="556865" cy="577170"/>
              <a:chOff x="2156588" y="1143500"/>
              <a:chExt cx="635400" cy="660000"/>
            </a:xfrm>
          </p:grpSpPr>
          <p:sp>
            <p:nvSpPr>
              <p:cNvPr id="246" name="Google Shape;246;gfe7b702aef_0_8"/>
              <p:cNvSpPr/>
              <p:nvPr/>
            </p:nvSpPr>
            <p:spPr>
              <a:xfrm>
                <a:off x="2156588" y="1143500"/>
                <a:ext cx="635400" cy="660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grpSp>
            <p:nvGrpSpPr>
              <p:cNvPr id="247" name="Google Shape;247;gfe7b702aef_0_8"/>
              <p:cNvGrpSpPr/>
              <p:nvPr/>
            </p:nvGrpSpPr>
            <p:grpSpPr>
              <a:xfrm>
                <a:off x="2302861" y="1264441"/>
                <a:ext cx="342882" cy="418128"/>
                <a:chOff x="596350" y="929175"/>
                <a:chExt cx="407950" cy="497475"/>
              </a:xfrm>
            </p:grpSpPr>
            <p:sp>
              <p:nvSpPr>
                <p:cNvPr id="248" name="Google Shape;248;gfe7b702aef_0_8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49" name="Google Shape;249;gfe7b702aef_0_8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50" name="Google Shape;250;gfe7b702aef_0_8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51" name="Google Shape;251;gfe7b702aef_0_8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52" name="Google Shape;252;gfe7b702aef_0_8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53" name="Google Shape;253;gfe7b702aef_0_8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54" name="Google Shape;254;gfe7b702aef_0_8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</p:grpSp>
        </p:grpSp>
      </p:grpSp>
      <p:grpSp>
        <p:nvGrpSpPr>
          <p:cNvPr id="255" name="Google Shape;255;gfe7b702aef_0_8"/>
          <p:cNvGrpSpPr/>
          <p:nvPr/>
        </p:nvGrpSpPr>
        <p:grpSpPr>
          <a:xfrm>
            <a:off x="1626145" y="1513442"/>
            <a:ext cx="975000" cy="1381383"/>
            <a:chOff x="1668395" y="1342217"/>
            <a:chExt cx="975000" cy="1381383"/>
          </a:xfrm>
        </p:grpSpPr>
        <p:sp>
          <p:nvSpPr>
            <p:cNvPr id="256" name="Google Shape;256;gfe7b702aef_0_8"/>
            <p:cNvSpPr txBox="1"/>
            <p:nvPr/>
          </p:nvSpPr>
          <p:spPr>
            <a:xfrm>
              <a:off x="1749800" y="2192600"/>
              <a:ext cx="8583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是否有車子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客戶車齡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是否有房子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257" name="Google Shape;257;gfe7b702aef_0_8"/>
            <p:cNvSpPr txBox="1"/>
            <p:nvPr/>
          </p:nvSpPr>
          <p:spPr>
            <a:xfrm>
              <a:off x="1668395" y="1919377"/>
              <a:ext cx="9750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個人資產</a:t>
              </a:r>
              <a:endParaRPr sz="11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grpSp>
          <p:nvGrpSpPr>
            <p:cNvPr id="258" name="Google Shape;258;gfe7b702aef_0_8"/>
            <p:cNvGrpSpPr/>
            <p:nvPr/>
          </p:nvGrpSpPr>
          <p:grpSpPr>
            <a:xfrm>
              <a:off x="1877470" y="1342217"/>
              <a:ext cx="556865" cy="577170"/>
              <a:chOff x="2909663" y="1143488"/>
              <a:chExt cx="635400" cy="660000"/>
            </a:xfrm>
          </p:grpSpPr>
          <p:sp>
            <p:nvSpPr>
              <p:cNvPr id="259" name="Google Shape;259;gfe7b702aef_0_8"/>
              <p:cNvSpPr/>
              <p:nvPr/>
            </p:nvSpPr>
            <p:spPr>
              <a:xfrm>
                <a:off x="2909663" y="1143488"/>
                <a:ext cx="635400" cy="660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grpSp>
            <p:nvGrpSpPr>
              <p:cNvPr id="260" name="Google Shape;260;gfe7b702aef_0_8"/>
              <p:cNvGrpSpPr/>
              <p:nvPr/>
            </p:nvGrpSpPr>
            <p:grpSpPr>
              <a:xfrm>
                <a:off x="3034415" y="1310753"/>
                <a:ext cx="394068" cy="325505"/>
                <a:chOff x="5268225" y="4341925"/>
                <a:chExt cx="468850" cy="387275"/>
              </a:xfrm>
            </p:grpSpPr>
            <p:sp>
              <p:nvSpPr>
                <p:cNvPr id="261" name="Google Shape;261;gfe7b702aef_0_8"/>
                <p:cNvSpPr/>
                <p:nvPr/>
              </p:nvSpPr>
              <p:spPr>
                <a:xfrm>
                  <a:off x="5652425" y="4676800"/>
                  <a:ext cx="65775" cy="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2096" fill="none" extrusionOk="0">
                      <a:moveTo>
                        <a:pt x="1" y="1"/>
                      </a:move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1048"/>
                      </a:lnTo>
                      <a:lnTo>
                        <a:pt x="122" y="1291"/>
                      </a:lnTo>
                      <a:lnTo>
                        <a:pt x="244" y="1511"/>
                      </a:lnTo>
                      <a:lnTo>
                        <a:pt x="390" y="1705"/>
                      </a:lnTo>
                      <a:lnTo>
                        <a:pt x="585" y="1852"/>
                      </a:lnTo>
                      <a:lnTo>
                        <a:pt x="804" y="1973"/>
                      </a:lnTo>
                      <a:lnTo>
                        <a:pt x="1048" y="2071"/>
                      </a:lnTo>
                      <a:lnTo>
                        <a:pt x="1316" y="2095"/>
                      </a:lnTo>
                      <a:lnTo>
                        <a:pt x="1316" y="2095"/>
                      </a:lnTo>
                      <a:lnTo>
                        <a:pt x="1584" y="2071"/>
                      </a:lnTo>
                      <a:lnTo>
                        <a:pt x="1827" y="1973"/>
                      </a:lnTo>
                      <a:lnTo>
                        <a:pt x="2046" y="1852"/>
                      </a:lnTo>
                      <a:lnTo>
                        <a:pt x="2241" y="1705"/>
                      </a:lnTo>
                      <a:lnTo>
                        <a:pt x="2412" y="1511"/>
                      </a:lnTo>
                      <a:lnTo>
                        <a:pt x="2533" y="1291"/>
                      </a:lnTo>
                      <a:lnTo>
                        <a:pt x="2607" y="1048"/>
                      </a:lnTo>
                      <a:lnTo>
                        <a:pt x="2631" y="780"/>
                      </a:lnTo>
                      <a:lnTo>
                        <a:pt x="263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62" name="Google Shape;262;gfe7b702aef_0_8"/>
                <p:cNvSpPr/>
                <p:nvPr/>
              </p:nvSpPr>
              <p:spPr>
                <a:xfrm>
                  <a:off x="5287100" y="4676800"/>
                  <a:ext cx="65775" cy="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2096" fill="none" extrusionOk="0">
                      <a:moveTo>
                        <a:pt x="1" y="1"/>
                      </a:move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1048"/>
                      </a:lnTo>
                      <a:lnTo>
                        <a:pt x="98" y="1291"/>
                      </a:lnTo>
                      <a:lnTo>
                        <a:pt x="220" y="1511"/>
                      </a:lnTo>
                      <a:lnTo>
                        <a:pt x="390" y="1705"/>
                      </a:lnTo>
                      <a:lnTo>
                        <a:pt x="585" y="1852"/>
                      </a:lnTo>
                      <a:lnTo>
                        <a:pt x="804" y="1973"/>
                      </a:lnTo>
                      <a:lnTo>
                        <a:pt x="1048" y="2071"/>
                      </a:lnTo>
                      <a:lnTo>
                        <a:pt x="1316" y="2095"/>
                      </a:lnTo>
                      <a:lnTo>
                        <a:pt x="1316" y="2095"/>
                      </a:lnTo>
                      <a:lnTo>
                        <a:pt x="1584" y="2071"/>
                      </a:lnTo>
                      <a:lnTo>
                        <a:pt x="1827" y="1973"/>
                      </a:lnTo>
                      <a:lnTo>
                        <a:pt x="2046" y="1852"/>
                      </a:lnTo>
                      <a:lnTo>
                        <a:pt x="2241" y="1705"/>
                      </a:lnTo>
                      <a:lnTo>
                        <a:pt x="2387" y="1511"/>
                      </a:lnTo>
                      <a:lnTo>
                        <a:pt x="2509" y="1291"/>
                      </a:lnTo>
                      <a:lnTo>
                        <a:pt x="2607" y="1048"/>
                      </a:lnTo>
                      <a:lnTo>
                        <a:pt x="2631" y="780"/>
                      </a:lnTo>
                      <a:lnTo>
                        <a:pt x="263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63" name="Google Shape;263;gfe7b702aef_0_8"/>
                <p:cNvSpPr/>
                <p:nvPr/>
              </p:nvSpPr>
              <p:spPr>
                <a:xfrm>
                  <a:off x="5268225" y="4341925"/>
                  <a:ext cx="468850" cy="33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54" h="13323" fill="none" extrusionOk="0">
                      <a:moveTo>
                        <a:pt x="18754" y="5553"/>
                      </a:moveTo>
                      <a:lnTo>
                        <a:pt x="18754" y="5553"/>
                      </a:lnTo>
                      <a:lnTo>
                        <a:pt x="18730" y="5334"/>
                      </a:lnTo>
                      <a:lnTo>
                        <a:pt x="18681" y="5091"/>
                      </a:lnTo>
                      <a:lnTo>
                        <a:pt x="18583" y="4847"/>
                      </a:lnTo>
                      <a:lnTo>
                        <a:pt x="18462" y="4628"/>
                      </a:lnTo>
                      <a:lnTo>
                        <a:pt x="18291" y="4433"/>
                      </a:lnTo>
                      <a:lnTo>
                        <a:pt x="18121" y="4287"/>
                      </a:lnTo>
                      <a:lnTo>
                        <a:pt x="18023" y="4214"/>
                      </a:lnTo>
                      <a:lnTo>
                        <a:pt x="17926" y="4165"/>
                      </a:lnTo>
                      <a:lnTo>
                        <a:pt x="17828" y="4141"/>
                      </a:lnTo>
                      <a:lnTo>
                        <a:pt x="17731" y="4141"/>
                      </a:lnTo>
                      <a:lnTo>
                        <a:pt x="16489" y="4141"/>
                      </a:lnTo>
                      <a:lnTo>
                        <a:pt x="15588" y="1803"/>
                      </a:lnTo>
                      <a:lnTo>
                        <a:pt x="15588" y="1803"/>
                      </a:lnTo>
                      <a:lnTo>
                        <a:pt x="15490" y="1583"/>
                      </a:lnTo>
                      <a:lnTo>
                        <a:pt x="15344" y="1364"/>
                      </a:lnTo>
                      <a:lnTo>
                        <a:pt x="15174" y="1169"/>
                      </a:lnTo>
                      <a:lnTo>
                        <a:pt x="15003" y="975"/>
                      </a:lnTo>
                      <a:lnTo>
                        <a:pt x="14784" y="804"/>
                      </a:lnTo>
                      <a:lnTo>
                        <a:pt x="14565" y="658"/>
                      </a:lnTo>
                      <a:lnTo>
                        <a:pt x="14346" y="536"/>
                      </a:lnTo>
                      <a:lnTo>
                        <a:pt x="14102" y="439"/>
                      </a:lnTo>
                      <a:lnTo>
                        <a:pt x="14102" y="439"/>
                      </a:lnTo>
                      <a:lnTo>
                        <a:pt x="13810" y="390"/>
                      </a:lnTo>
                      <a:lnTo>
                        <a:pt x="13444" y="317"/>
                      </a:lnTo>
                      <a:lnTo>
                        <a:pt x="12933" y="220"/>
                      </a:lnTo>
                      <a:lnTo>
                        <a:pt x="12275" y="147"/>
                      </a:lnTo>
                      <a:lnTo>
                        <a:pt x="11472" y="73"/>
                      </a:lnTo>
                      <a:lnTo>
                        <a:pt x="10498" y="25"/>
                      </a:lnTo>
                      <a:lnTo>
                        <a:pt x="9377" y="0"/>
                      </a:lnTo>
                      <a:lnTo>
                        <a:pt x="9377" y="0"/>
                      </a:lnTo>
                      <a:lnTo>
                        <a:pt x="8257" y="25"/>
                      </a:lnTo>
                      <a:lnTo>
                        <a:pt x="7283" y="73"/>
                      </a:lnTo>
                      <a:lnTo>
                        <a:pt x="6479" y="147"/>
                      </a:lnTo>
                      <a:lnTo>
                        <a:pt x="5821" y="220"/>
                      </a:lnTo>
                      <a:lnTo>
                        <a:pt x="5310" y="317"/>
                      </a:lnTo>
                      <a:lnTo>
                        <a:pt x="4945" y="390"/>
                      </a:lnTo>
                      <a:lnTo>
                        <a:pt x="4652" y="439"/>
                      </a:lnTo>
                      <a:lnTo>
                        <a:pt x="4652" y="439"/>
                      </a:lnTo>
                      <a:lnTo>
                        <a:pt x="4409" y="536"/>
                      </a:lnTo>
                      <a:lnTo>
                        <a:pt x="4190" y="658"/>
                      </a:lnTo>
                      <a:lnTo>
                        <a:pt x="3970" y="804"/>
                      </a:lnTo>
                      <a:lnTo>
                        <a:pt x="3751" y="975"/>
                      </a:lnTo>
                      <a:lnTo>
                        <a:pt x="3581" y="1169"/>
                      </a:lnTo>
                      <a:lnTo>
                        <a:pt x="3410" y="1364"/>
                      </a:lnTo>
                      <a:lnTo>
                        <a:pt x="3264" y="1583"/>
                      </a:lnTo>
                      <a:lnTo>
                        <a:pt x="3167" y="1803"/>
                      </a:lnTo>
                      <a:lnTo>
                        <a:pt x="2266" y="4141"/>
                      </a:lnTo>
                      <a:lnTo>
                        <a:pt x="1023" y="4141"/>
                      </a:lnTo>
                      <a:lnTo>
                        <a:pt x="1023" y="4141"/>
                      </a:lnTo>
                      <a:lnTo>
                        <a:pt x="926" y="4141"/>
                      </a:lnTo>
                      <a:lnTo>
                        <a:pt x="829" y="4165"/>
                      </a:lnTo>
                      <a:lnTo>
                        <a:pt x="731" y="4214"/>
                      </a:lnTo>
                      <a:lnTo>
                        <a:pt x="634" y="4287"/>
                      </a:lnTo>
                      <a:lnTo>
                        <a:pt x="463" y="4433"/>
                      </a:lnTo>
                      <a:lnTo>
                        <a:pt x="293" y="4628"/>
                      </a:lnTo>
                      <a:lnTo>
                        <a:pt x="171" y="4847"/>
                      </a:lnTo>
                      <a:lnTo>
                        <a:pt x="74" y="5091"/>
                      </a:lnTo>
                      <a:lnTo>
                        <a:pt x="25" y="5334"/>
                      </a:lnTo>
                      <a:lnTo>
                        <a:pt x="1" y="5553"/>
                      </a:lnTo>
                      <a:lnTo>
                        <a:pt x="1" y="5553"/>
                      </a:lnTo>
                      <a:lnTo>
                        <a:pt x="25" y="5748"/>
                      </a:lnTo>
                      <a:lnTo>
                        <a:pt x="74" y="5894"/>
                      </a:lnTo>
                      <a:lnTo>
                        <a:pt x="171" y="6016"/>
                      </a:lnTo>
                      <a:lnTo>
                        <a:pt x="293" y="6089"/>
                      </a:lnTo>
                      <a:lnTo>
                        <a:pt x="463" y="6138"/>
                      </a:lnTo>
                      <a:lnTo>
                        <a:pt x="634" y="6187"/>
                      </a:lnTo>
                      <a:lnTo>
                        <a:pt x="1023" y="6187"/>
                      </a:lnTo>
                      <a:lnTo>
                        <a:pt x="1462" y="6187"/>
                      </a:lnTo>
                      <a:lnTo>
                        <a:pt x="1145" y="7015"/>
                      </a:lnTo>
                      <a:lnTo>
                        <a:pt x="1145" y="7015"/>
                      </a:lnTo>
                      <a:lnTo>
                        <a:pt x="999" y="7526"/>
                      </a:lnTo>
                      <a:lnTo>
                        <a:pt x="877" y="8086"/>
                      </a:lnTo>
                      <a:lnTo>
                        <a:pt x="780" y="8671"/>
                      </a:lnTo>
                      <a:lnTo>
                        <a:pt x="756" y="9207"/>
                      </a:lnTo>
                      <a:lnTo>
                        <a:pt x="756" y="13323"/>
                      </a:lnTo>
                      <a:lnTo>
                        <a:pt x="17999" y="13323"/>
                      </a:lnTo>
                      <a:lnTo>
                        <a:pt x="17999" y="9207"/>
                      </a:lnTo>
                      <a:lnTo>
                        <a:pt x="17999" y="9207"/>
                      </a:lnTo>
                      <a:lnTo>
                        <a:pt x="17975" y="8671"/>
                      </a:lnTo>
                      <a:lnTo>
                        <a:pt x="17877" y="8086"/>
                      </a:lnTo>
                      <a:lnTo>
                        <a:pt x="17755" y="7526"/>
                      </a:lnTo>
                      <a:lnTo>
                        <a:pt x="17609" y="7015"/>
                      </a:lnTo>
                      <a:lnTo>
                        <a:pt x="17293" y="6187"/>
                      </a:lnTo>
                      <a:lnTo>
                        <a:pt x="17731" y="6187"/>
                      </a:lnTo>
                      <a:lnTo>
                        <a:pt x="17731" y="6187"/>
                      </a:lnTo>
                      <a:lnTo>
                        <a:pt x="18121" y="6187"/>
                      </a:lnTo>
                      <a:lnTo>
                        <a:pt x="18291" y="6138"/>
                      </a:lnTo>
                      <a:lnTo>
                        <a:pt x="18462" y="6089"/>
                      </a:lnTo>
                      <a:lnTo>
                        <a:pt x="18583" y="6016"/>
                      </a:lnTo>
                      <a:lnTo>
                        <a:pt x="18681" y="5894"/>
                      </a:lnTo>
                      <a:lnTo>
                        <a:pt x="18730" y="5748"/>
                      </a:lnTo>
                      <a:lnTo>
                        <a:pt x="18754" y="5553"/>
                      </a:lnTo>
                      <a:lnTo>
                        <a:pt x="18754" y="5553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64" name="Google Shape;264;gfe7b702aef_0_8"/>
                <p:cNvSpPr/>
                <p:nvPr/>
              </p:nvSpPr>
              <p:spPr>
                <a:xfrm>
                  <a:off x="5351025" y="4375400"/>
                  <a:ext cx="303250" cy="1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0" h="5993" fill="none" extrusionOk="0">
                      <a:moveTo>
                        <a:pt x="1" y="4628"/>
                      </a:moveTo>
                      <a:lnTo>
                        <a:pt x="1" y="4628"/>
                      </a:lnTo>
                      <a:lnTo>
                        <a:pt x="171" y="4019"/>
                      </a:lnTo>
                      <a:lnTo>
                        <a:pt x="585" y="2656"/>
                      </a:lnTo>
                      <a:lnTo>
                        <a:pt x="805" y="1925"/>
                      </a:lnTo>
                      <a:lnTo>
                        <a:pt x="1024" y="1292"/>
                      </a:lnTo>
                      <a:lnTo>
                        <a:pt x="1194" y="829"/>
                      </a:lnTo>
                      <a:lnTo>
                        <a:pt x="1267" y="707"/>
                      </a:lnTo>
                      <a:lnTo>
                        <a:pt x="1316" y="658"/>
                      </a:lnTo>
                      <a:lnTo>
                        <a:pt x="1316" y="658"/>
                      </a:lnTo>
                      <a:lnTo>
                        <a:pt x="1535" y="561"/>
                      </a:lnTo>
                      <a:lnTo>
                        <a:pt x="1852" y="464"/>
                      </a:lnTo>
                      <a:lnTo>
                        <a:pt x="2315" y="342"/>
                      </a:lnTo>
                      <a:lnTo>
                        <a:pt x="2948" y="220"/>
                      </a:lnTo>
                      <a:lnTo>
                        <a:pt x="3776" y="98"/>
                      </a:lnTo>
                      <a:lnTo>
                        <a:pt x="4799" y="25"/>
                      </a:lnTo>
                      <a:lnTo>
                        <a:pt x="5408" y="1"/>
                      </a:lnTo>
                      <a:lnTo>
                        <a:pt x="6065" y="1"/>
                      </a:lnTo>
                      <a:lnTo>
                        <a:pt x="6065" y="1"/>
                      </a:lnTo>
                      <a:lnTo>
                        <a:pt x="6723" y="1"/>
                      </a:lnTo>
                      <a:lnTo>
                        <a:pt x="7332" y="25"/>
                      </a:lnTo>
                      <a:lnTo>
                        <a:pt x="8355" y="98"/>
                      </a:lnTo>
                      <a:lnTo>
                        <a:pt x="9183" y="220"/>
                      </a:lnTo>
                      <a:lnTo>
                        <a:pt x="9816" y="342"/>
                      </a:lnTo>
                      <a:lnTo>
                        <a:pt x="10279" y="464"/>
                      </a:lnTo>
                      <a:lnTo>
                        <a:pt x="10595" y="561"/>
                      </a:lnTo>
                      <a:lnTo>
                        <a:pt x="10814" y="658"/>
                      </a:lnTo>
                      <a:lnTo>
                        <a:pt x="10814" y="658"/>
                      </a:lnTo>
                      <a:lnTo>
                        <a:pt x="10863" y="707"/>
                      </a:lnTo>
                      <a:lnTo>
                        <a:pt x="10936" y="829"/>
                      </a:lnTo>
                      <a:lnTo>
                        <a:pt x="11107" y="1292"/>
                      </a:lnTo>
                      <a:lnTo>
                        <a:pt x="11326" y="1925"/>
                      </a:lnTo>
                      <a:lnTo>
                        <a:pt x="11545" y="2656"/>
                      </a:lnTo>
                      <a:lnTo>
                        <a:pt x="11959" y="4019"/>
                      </a:lnTo>
                      <a:lnTo>
                        <a:pt x="12130" y="4628"/>
                      </a:lnTo>
                      <a:lnTo>
                        <a:pt x="12130" y="4628"/>
                      </a:lnTo>
                      <a:lnTo>
                        <a:pt x="12105" y="4677"/>
                      </a:lnTo>
                      <a:lnTo>
                        <a:pt x="12057" y="4750"/>
                      </a:lnTo>
                      <a:lnTo>
                        <a:pt x="11959" y="4823"/>
                      </a:lnTo>
                      <a:lnTo>
                        <a:pt x="11813" y="4921"/>
                      </a:lnTo>
                      <a:lnTo>
                        <a:pt x="11618" y="5042"/>
                      </a:lnTo>
                      <a:lnTo>
                        <a:pt x="11375" y="5164"/>
                      </a:lnTo>
                      <a:lnTo>
                        <a:pt x="11058" y="5262"/>
                      </a:lnTo>
                      <a:lnTo>
                        <a:pt x="10717" y="5383"/>
                      </a:lnTo>
                      <a:lnTo>
                        <a:pt x="10327" y="5505"/>
                      </a:lnTo>
                      <a:lnTo>
                        <a:pt x="9865" y="5627"/>
                      </a:lnTo>
                      <a:lnTo>
                        <a:pt x="9377" y="5724"/>
                      </a:lnTo>
                      <a:lnTo>
                        <a:pt x="8817" y="5822"/>
                      </a:lnTo>
                      <a:lnTo>
                        <a:pt x="8208" y="5895"/>
                      </a:lnTo>
                      <a:lnTo>
                        <a:pt x="7551" y="5944"/>
                      </a:lnTo>
                      <a:lnTo>
                        <a:pt x="6845" y="5992"/>
                      </a:lnTo>
                      <a:lnTo>
                        <a:pt x="6065" y="5992"/>
                      </a:lnTo>
                      <a:lnTo>
                        <a:pt x="6065" y="5992"/>
                      </a:lnTo>
                      <a:lnTo>
                        <a:pt x="5286" y="5992"/>
                      </a:lnTo>
                      <a:lnTo>
                        <a:pt x="4580" y="5944"/>
                      </a:lnTo>
                      <a:lnTo>
                        <a:pt x="3922" y="5895"/>
                      </a:lnTo>
                      <a:lnTo>
                        <a:pt x="3313" y="5822"/>
                      </a:lnTo>
                      <a:lnTo>
                        <a:pt x="2753" y="5724"/>
                      </a:lnTo>
                      <a:lnTo>
                        <a:pt x="2266" y="5627"/>
                      </a:lnTo>
                      <a:lnTo>
                        <a:pt x="1803" y="5505"/>
                      </a:lnTo>
                      <a:lnTo>
                        <a:pt x="1413" y="5383"/>
                      </a:lnTo>
                      <a:lnTo>
                        <a:pt x="1072" y="5262"/>
                      </a:lnTo>
                      <a:lnTo>
                        <a:pt x="756" y="5164"/>
                      </a:lnTo>
                      <a:lnTo>
                        <a:pt x="512" y="5042"/>
                      </a:lnTo>
                      <a:lnTo>
                        <a:pt x="317" y="4921"/>
                      </a:lnTo>
                      <a:lnTo>
                        <a:pt x="171" y="4823"/>
                      </a:lnTo>
                      <a:lnTo>
                        <a:pt x="74" y="4750"/>
                      </a:lnTo>
                      <a:lnTo>
                        <a:pt x="25" y="4677"/>
                      </a:lnTo>
                      <a:lnTo>
                        <a:pt x="1" y="4628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65" name="Google Shape;265;gfe7b702aef_0_8"/>
                <p:cNvSpPr/>
                <p:nvPr/>
              </p:nvSpPr>
              <p:spPr>
                <a:xfrm>
                  <a:off x="5326675" y="4569025"/>
                  <a:ext cx="8100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2607" fill="none" extrusionOk="0">
                      <a:moveTo>
                        <a:pt x="1632" y="2607"/>
                      </a:moveTo>
                      <a:lnTo>
                        <a:pt x="1632" y="2607"/>
                      </a:lnTo>
                      <a:lnTo>
                        <a:pt x="1291" y="2582"/>
                      </a:lnTo>
                      <a:lnTo>
                        <a:pt x="999" y="2509"/>
                      </a:lnTo>
                      <a:lnTo>
                        <a:pt x="731" y="2388"/>
                      </a:lnTo>
                      <a:lnTo>
                        <a:pt x="488" y="2217"/>
                      </a:lnTo>
                      <a:lnTo>
                        <a:pt x="293" y="2047"/>
                      </a:lnTo>
                      <a:lnTo>
                        <a:pt x="122" y="1803"/>
                      </a:lnTo>
                      <a:lnTo>
                        <a:pt x="74" y="1706"/>
                      </a:lnTo>
                      <a:lnTo>
                        <a:pt x="49" y="1559"/>
                      </a:lnTo>
                      <a:lnTo>
                        <a:pt x="25" y="1438"/>
                      </a:lnTo>
                      <a:lnTo>
                        <a:pt x="1" y="1316"/>
                      </a:lnTo>
                      <a:lnTo>
                        <a:pt x="1" y="1316"/>
                      </a:lnTo>
                      <a:lnTo>
                        <a:pt x="25" y="1170"/>
                      </a:lnTo>
                      <a:lnTo>
                        <a:pt x="49" y="1048"/>
                      </a:lnTo>
                      <a:lnTo>
                        <a:pt x="74" y="926"/>
                      </a:lnTo>
                      <a:lnTo>
                        <a:pt x="122" y="804"/>
                      </a:lnTo>
                      <a:lnTo>
                        <a:pt x="293" y="585"/>
                      </a:lnTo>
                      <a:lnTo>
                        <a:pt x="488" y="390"/>
                      </a:lnTo>
                      <a:lnTo>
                        <a:pt x="731" y="220"/>
                      </a:lnTo>
                      <a:lnTo>
                        <a:pt x="999" y="98"/>
                      </a:lnTo>
                      <a:lnTo>
                        <a:pt x="1291" y="25"/>
                      </a:lnTo>
                      <a:lnTo>
                        <a:pt x="1632" y="1"/>
                      </a:lnTo>
                      <a:lnTo>
                        <a:pt x="1632" y="1"/>
                      </a:lnTo>
                      <a:lnTo>
                        <a:pt x="1803" y="1"/>
                      </a:lnTo>
                      <a:lnTo>
                        <a:pt x="1949" y="49"/>
                      </a:lnTo>
                      <a:lnTo>
                        <a:pt x="2120" y="98"/>
                      </a:lnTo>
                      <a:lnTo>
                        <a:pt x="2266" y="171"/>
                      </a:lnTo>
                      <a:lnTo>
                        <a:pt x="2412" y="269"/>
                      </a:lnTo>
                      <a:lnTo>
                        <a:pt x="2534" y="390"/>
                      </a:lnTo>
                      <a:lnTo>
                        <a:pt x="2777" y="634"/>
                      </a:lnTo>
                      <a:lnTo>
                        <a:pt x="2972" y="926"/>
                      </a:lnTo>
                      <a:lnTo>
                        <a:pt x="3118" y="1219"/>
                      </a:lnTo>
                      <a:lnTo>
                        <a:pt x="3215" y="1535"/>
                      </a:lnTo>
                      <a:lnTo>
                        <a:pt x="3240" y="1681"/>
                      </a:lnTo>
                      <a:lnTo>
                        <a:pt x="3240" y="1803"/>
                      </a:lnTo>
                      <a:lnTo>
                        <a:pt x="3240" y="1803"/>
                      </a:lnTo>
                      <a:lnTo>
                        <a:pt x="3240" y="1949"/>
                      </a:lnTo>
                      <a:lnTo>
                        <a:pt x="3215" y="2047"/>
                      </a:lnTo>
                      <a:lnTo>
                        <a:pt x="3167" y="2144"/>
                      </a:lnTo>
                      <a:lnTo>
                        <a:pt x="3118" y="2241"/>
                      </a:lnTo>
                      <a:lnTo>
                        <a:pt x="3045" y="2314"/>
                      </a:lnTo>
                      <a:lnTo>
                        <a:pt x="2972" y="2388"/>
                      </a:lnTo>
                      <a:lnTo>
                        <a:pt x="2777" y="2485"/>
                      </a:lnTo>
                      <a:lnTo>
                        <a:pt x="2534" y="2558"/>
                      </a:lnTo>
                      <a:lnTo>
                        <a:pt x="2266" y="2582"/>
                      </a:lnTo>
                      <a:lnTo>
                        <a:pt x="1949" y="2607"/>
                      </a:lnTo>
                      <a:lnTo>
                        <a:pt x="1632" y="2607"/>
                      </a:lnTo>
                      <a:lnTo>
                        <a:pt x="1632" y="2607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66" name="Google Shape;266;gfe7b702aef_0_8"/>
                <p:cNvSpPr/>
                <p:nvPr/>
              </p:nvSpPr>
              <p:spPr>
                <a:xfrm>
                  <a:off x="5447225" y="4615925"/>
                  <a:ext cx="1108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4" h="1" fill="none" extrusionOk="0">
                      <a:moveTo>
                        <a:pt x="1" y="0"/>
                      </a:moveTo>
                      <a:lnTo>
                        <a:pt x="443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67" name="Google Shape;267;gfe7b702aef_0_8"/>
                <p:cNvSpPr/>
                <p:nvPr/>
              </p:nvSpPr>
              <p:spPr>
                <a:xfrm>
                  <a:off x="5439925" y="4589125"/>
                  <a:ext cx="1254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8" h="1" fill="none" extrusionOk="0">
                      <a:moveTo>
                        <a:pt x="1" y="0"/>
                      </a:moveTo>
                      <a:lnTo>
                        <a:pt x="5018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  <p:sp>
              <p:nvSpPr>
                <p:cNvPr id="268" name="Google Shape;268;gfe7b702aef_0_8"/>
                <p:cNvSpPr/>
                <p:nvPr/>
              </p:nvSpPr>
              <p:spPr>
                <a:xfrm>
                  <a:off x="5597625" y="4569025"/>
                  <a:ext cx="8100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2607" fill="none" extrusionOk="0">
                      <a:moveTo>
                        <a:pt x="1608" y="2607"/>
                      </a:moveTo>
                      <a:lnTo>
                        <a:pt x="1608" y="2607"/>
                      </a:lnTo>
                      <a:lnTo>
                        <a:pt x="1291" y="2607"/>
                      </a:lnTo>
                      <a:lnTo>
                        <a:pt x="975" y="2582"/>
                      </a:lnTo>
                      <a:lnTo>
                        <a:pt x="707" y="2558"/>
                      </a:lnTo>
                      <a:lnTo>
                        <a:pt x="463" y="2485"/>
                      </a:lnTo>
                      <a:lnTo>
                        <a:pt x="268" y="2388"/>
                      </a:lnTo>
                      <a:lnTo>
                        <a:pt x="195" y="2314"/>
                      </a:lnTo>
                      <a:lnTo>
                        <a:pt x="122" y="2241"/>
                      </a:lnTo>
                      <a:lnTo>
                        <a:pt x="74" y="2144"/>
                      </a:lnTo>
                      <a:lnTo>
                        <a:pt x="25" y="2047"/>
                      </a:lnTo>
                      <a:lnTo>
                        <a:pt x="1" y="1949"/>
                      </a:lnTo>
                      <a:lnTo>
                        <a:pt x="1" y="1803"/>
                      </a:lnTo>
                      <a:lnTo>
                        <a:pt x="1" y="1803"/>
                      </a:lnTo>
                      <a:lnTo>
                        <a:pt x="1" y="1681"/>
                      </a:lnTo>
                      <a:lnTo>
                        <a:pt x="25" y="1535"/>
                      </a:lnTo>
                      <a:lnTo>
                        <a:pt x="122" y="1219"/>
                      </a:lnTo>
                      <a:lnTo>
                        <a:pt x="268" y="926"/>
                      </a:lnTo>
                      <a:lnTo>
                        <a:pt x="463" y="634"/>
                      </a:lnTo>
                      <a:lnTo>
                        <a:pt x="707" y="390"/>
                      </a:lnTo>
                      <a:lnTo>
                        <a:pt x="829" y="269"/>
                      </a:lnTo>
                      <a:lnTo>
                        <a:pt x="975" y="171"/>
                      </a:lnTo>
                      <a:lnTo>
                        <a:pt x="1121" y="98"/>
                      </a:lnTo>
                      <a:lnTo>
                        <a:pt x="1291" y="49"/>
                      </a:lnTo>
                      <a:lnTo>
                        <a:pt x="1438" y="1"/>
                      </a:lnTo>
                      <a:lnTo>
                        <a:pt x="1608" y="1"/>
                      </a:lnTo>
                      <a:lnTo>
                        <a:pt x="1608" y="1"/>
                      </a:lnTo>
                      <a:lnTo>
                        <a:pt x="1949" y="25"/>
                      </a:lnTo>
                      <a:lnTo>
                        <a:pt x="2241" y="98"/>
                      </a:lnTo>
                      <a:lnTo>
                        <a:pt x="2509" y="220"/>
                      </a:lnTo>
                      <a:lnTo>
                        <a:pt x="2753" y="390"/>
                      </a:lnTo>
                      <a:lnTo>
                        <a:pt x="2948" y="585"/>
                      </a:lnTo>
                      <a:lnTo>
                        <a:pt x="3118" y="804"/>
                      </a:lnTo>
                      <a:lnTo>
                        <a:pt x="3167" y="926"/>
                      </a:lnTo>
                      <a:lnTo>
                        <a:pt x="3191" y="1048"/>
                      </a:lnTo>
                      <a:lnTo>
                        <a:pt x="3215" y="1170"/>
                      </a:lnTo>
                      <a:lnTo>
                        <a:pt x="3240" y="1316"/>
                      </a:lnTo>
                      <a:lnTo>
                        <a:pt x="3240" y="1316"/>
                      </a:lnTo>
                      <a:lnTo>
                        <a:pt x="3215" y="1438"/>
                      </a:lnTo>
                      <a:lnTo>
                        <a:pt x="3191" y="1559"/>
                      </a:lnTo>
                      <a:lnTo>
                        <a:pt x="3167" y="1706"/>
                      </a:lnTo>
                      <a:lnTo>
                        <a:pt x="3118" y="1803"/>
                      </a:lnTo>
                      <a:lnTo>
                        <a:pt x="2948" y="2047"/>
                      </a:lnTo>
                      <a:lnTo>
                        <a:pt x="2753" y="2217"/>
                      </a:lnTo>
                      <a:lnTo>
                        <a:pt x="2509" y="2388"/>
                      </a:lnTo>
                      <a:lnTo>
                        <a:pt x="2241" y="2509"/>
                      </a:lnTo>
                      <a:lnTo>
                        <a:pt x="1949" y="2582"/>
                      </a:lnTo>
                      <a:lnTo>
                        <a:pt x="1608" y="2607"/>
                      </a:lnTo>
                      <a:lnTo>
                        <a:pt x="1608" y="2607"/>
                      </a:ln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Microsoft JhengHei" panose="020B0604030504040204" charset="-120"/>
                  </a:endParaRPr>
                </a:p>
              </p:txBody>
            </p:sp>
          </p:grpSp>
        </p:grpSp>
      </p:grpSp>
      <p:grpSp>
        <p:nvGrpSpPr>
          <p:cNvPr id="269" name="Google Shape;269;gfe7b702aef_0_8"/>
          <p:cNvGrpSpPr/>
          <p:nvPr/>
        </p:nvGrpSpPr>
        <p:grpSpPr>
          <a:xfrm>
            <a:off x="6963051" y="1513433"/>
            <a:ext cx="1351500" cy="1685122"/>
            <a:chOff x="7005301" y="1342208"/>
            <a:chExt cx="1351500" cy="1685122"/>
          </a:xfrm>
        </p:grpSpPr>
        <p:sp>
          <p:nvSpPr>
            <p:cNvPr id="270" name="Google Shape;270;gfe7b702aef_0_8"/>
            <p:cNvSpPr txBox="1"/>
            <p:nvPr/>
          </p:nvSpPr>
          <p:spPr>
            <a:xfrm>
              <a:off x="7005301" y="2188530"/>
              <a:ext cx="1351500" cy="8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客戶逾期30天次數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客戶違約30天次數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客戶逾期60天次數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客戶違約60天次數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客戶徵信次數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271" name="Google Shape;271;gfe7b702aef_0_8"/>
            <p:cNvSpPr txBox="1"/>
            <p:nvPr/>
          </p:nvSpPr>
          <p:spPr>
            <a:xfrm>
              <a:off x="7141747" y="1919377"/>
              <a:ext cx="10752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信用資訊</a:t>
              </a:r>
              <a:endParaRPr sz="11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grpSp>
          <p:nvGrpSpPr>
            <p:cNvPr id="272" name="Google Shape;272;gfe7b702aef_0_8"/>
            <p:cNvGrpSpPr/>
            <p:nvPr/>
          </p:nvGrpSpPr>
          <p:grpSpPr>
            <a:xfrm>
              <a:off x="7402625" y="1342208"/>
              <a:ext cx="556865" cy="577170"/>
              <a:chOff x="1630700" y="3392325"/>
              <a:chExt cx="635400" cy="660000"/>
            </a:xfrm>
          </p:grpSpPr>
          <p:sp>
            <p:nvSpPr>
              <p:cNvPr id="273" name="Google Shape;273;gfe7b702aef_0_8"/>
              <p:cNvSpPr/>
              <p:nvPr/>
            </p:nvSpPr>
            <p:spPr>
              <a:xfrm>
                <a:off x="1630700" y="3392325"/>
                <a:ext cx="635400" cy="660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sp>
            <p:nvSpPr>
              <p:cNvPr id="274" name="Google Shape;274;gfe7b702aef_0_8"/>
              <p:cNvSpPr/>
              <p:nvPr/>
            </p:nvSpPr>
            <p:spPr>
              <a:xfrm>
                <a:off x="1777986" y="3573387"/>
                <a:ext cx="340844" cy="297873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4176" fill="none" extrusionOk="0">
                    <a:moveTo>
                      <a:pt x="16075" y="12665"/>
                    </a:moveTo>
                    <a:lnTo>
                      <a:pt x="8987" y="488"/>
                    </a:lnTo>
                    <a:lnTo>
                      <a:pt x="8987" y="488"/>
                    </a:lnTo>
                    <a:lnTo>
                      <a:pt x="8914" y="390"/>
                    </a:lnTo>
                    <a:lnTo>
                      <a:pt x="8817" y="293"/>
                    </a:lnTo>
                    <a:lnTo>
                      <a:pt x="8720" y="196"/>
                    </a:lnTo>
                    <a:lnTo>
                      <a:pt x="8622" y="123"/>
                    </a:lnTo>
                    <a:lnTo>
                      <a:pt x="8500" y="74"/>
                    </a:lnTo>
                    <a:lnTo>
                      <a:pt x="8379" y="25"/>
                    </a:lnTo>
                    <a:lnTo>
                      <a:pt x="8232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7965" y="1"/>
                    </a:lnTo>
                    <a:lnTo>
                      <a:pt x="7843" y="25"/>
                    </a:lnTo>
                    <a:lnTo>
                      <a:pt x="7721" y="74"/>
                    </a:lnTo>
                    <a:lnTo>
                      <a:pt x="7599" y="123"/>
                    </a:lnTo>
                    <a:lnTo>
                      <a:pt x="7502" y="196"/>
                    </a:lnTo>
                    <a:lnTo>
                      <a:pt x="7404" y="293"/>
                    </a:lnTo>
                    <a:lnTo>
                      <a:pt x="7307" y="390"/>
                    </a:lnTo>
                    <a:lnTo>
                      <a:pt x="7234" y="488"/>
                    </a:lnTo>
                    <a:lnTo>
                      <a:pt x="147" y="12665"/>
                    </a:lnTo>
                    <a:lnTo>
                      <a:pt x="147" y="12665"/>
                    </a:lnTo>
                    <a:lnTo>
                      <a:pt x="74" y="12787"/>
                    </a:lnTo>
                    <a:lnTo>
                      <a:pt x="25" y="12909"/>
                    </a:lnTo>
                    <a:lnTo>
                      <a:pt x="0" y="13031"/>
                    </a:lnTo>
                    <a:lnTo>
                      <a:pt x="0" y="13177"/>
                    </a:lnTo>
                    <a:lnTo>
                      <a:pt x="0" y="13177"/>
                    </a:lnTo>
                    <a:lnTo>
                      <a:pt x="0" y="13299"/>
                    </a:lnTo>
                    <a:lnTo>
                      <a:pt x="25" y="13420"/>
                    </a:lnTo>
                    <a:lnTo>
                      <a:pt x="74" y="13567"/>
                    </a:lnTo>
                    <a:lnTo>
                      <a:pt x="147" y="13688"/>
                    </a:lnTo>
                    <a:lnTo>
                      <a:pt x="147" y="13688"/>
                    </a:lnTo>
                    <a:lnTo>
                      <a:pt x="220" y="13786"/>
                    </a:lnTo>
                    <a:lnTo>
                      <a:pt x="293" y="13883"/>
                    </a:lnTo>
                    <a:lnTo>
                      <a:pt x="390" y="13981"/>
                    </a:lnTo>
                    <a:lnTo>
                      <a:pt x="512" y="14054"/>
                    </a:lnTo>
                    <a:lnTo>
                      <a:pt x="634" y="14102"/>
                    </a:lnTo>
                    <a:lnTo>
                      <a:pt x="755" y="14151"/>
                    </a:lnTo>
                    <a:lnTo>
                      <a:pt x="877" y="14175"/>
                    </a:lnTo>
                    <a:lnTo>
                      <a:pt x="1023" y="14175"/>
                    </a:lnTo>
                    <a:lnTo>
                      <a:pt x="15198" y="14175"/>
                    </a:lnTo>
                    <a:lnTo>
                      <a:pt x="15198" y="14175"/>
                    </a:lnTo>
                    <a:lnTo>
                      <a:pt x="15344" y="14175"/>
                    </a:lnTo>
                    <a:lnTo>
                      <a:pt x="15466" y="14151"/>
                    </a:lnTo>
                    <a:lnTo>
                      <a:pt x="15588" y="14102"/>
                    </a:lnTo>
                    <a:lnTo>
                      <a:pt x="15709" y="14054"/>
                    </a:lnTo>
                    <a:lnTo>
                      <a:pt x="15831" y="13981"/>
                    </a:lnTo>
                    <a:lnTo>
                      <a:pt x="15929" y="13883"/>
                    </a:lnTo>
                    <a:lnTo>
                      <a:pt x="16002" y="13786"/>
                    </a:lnTo>
                    <a:lnTo>
                      <a:pt x="16075" y="13688"/>
                    </a:lnTo>
                    <a:lnTo>
                      <a:pt x="16075" y="13688"/>
                    </a:lnTo>
                    <a:lnTo>
                      <a:pt x="16148" y="13567"/>
                    </a:lnTo>
                    <a:lnTo>
                      <a:pt x="16197" y="13420"/>
                    </a:lnTo>
                    <a:lnTo>
                      <a:pt x="16221" y="13299"/>
                    </a:lnTo>
                    <a:lnTo>
                      <a:pt x="16221" y="13177"/>
                    </a:lnTo>
                    <a:lnTo>
                      <a:pt x="16221" y="13177"/>
                    </a:lnTo>
                    <a:lnTo>
                      <a:pt x="16221" y="13031"/>
                    </a:lnTo>
                    <a:lnTo>
                      <a:pt x="16197" y="12909"/>
                    </a:lnTo>
                    <a:lnTo>
                      <a:pt x="16148" y="12787"/>
                    </a:lnTo>
                    <a:lnTo>
                      <a:pt x="16075" y="12665"/>
                    </a:lnTo>
                    <a:lnTo>
                      <a:pt x="16075" y="12665"/>
                    </a:lnTo>
                    <a:close/>
                    <a:moveTo>
                      <a:pt x="8111" y="12349"/>
                    </a:moveTo>
                    <a:lnTo>
                      <a:pt x="8111" y="12349"/>
                    </a:lnTo>
                    <a:lnTo>
                      <a:pt x="7916" y="12324"/>
                    </a:lnTo>
                    <a:lnTo>
                      <a:pt x="7721" y="12276"/>
                    </a:lnTo>
                    <a:lnTo>
                      <a:pt x="7575" y="12178"/>
                    </a:lnTo>
                    <a:lnTo>
                      <a:pt x="7429" y="12057"/>
                    </a:lnTo>
                    <a:lnTo>
                      <a:pt x="7307" y="11910"/>
                    </a:lnTo>
                    <a:lnTo>
                      <a:pt x="7210" y="11764"/>
                    </a:lnTo>
                    <a:lnTo>
                      <a:pt x="7161" y="11569"/>
                    </a:lnTo>
                    <a:lnTo>
                      <a:pt x="7136" y="11375"/>
                    </a:lnTo>
                    <a:lnTo>
                      <a:pt x="7136" y="11375"/>
                    </a:lnTo>
                    <a:lnTo>
                      <a:pt x="7161" y="11180"/>
                    </a:lnTo>
                    <a:lnTo>
                      <a:pt x="7210" y="11009"/>
                    </a:lnTo>
                    <a:lnTo>
                      <a:pt x="7307" y="10839"/>
                    </a:lnTo>
                    <a:lnTo>
                      <a:pt x="7429" y="10693"/>
                    </a:lnTo>
                    <a:lnTo>
                      <a:pt x="7575" y="10571"/>
                    </a:lnTo>
                    <a:lnTo>
                      <a:pt x="7721" y="10473"/>
                    </a:lnTo>
                    <a:lnTo>
                      <a:pt x="7916" y="10425"/>
                    </a:lnTo>
                    <a:lnTo>
                      <a:pt x="8111" y="10400"/>
                    </a:lnTo>
                    <a:lnTo>
                      <a:pt x="8111" y="10400"/>
                    </a:lnTo>
                    <a:lnTo>
                      <a:pt x="8306" y="10425"/>
                    </a:lnTo>
                    <a:lnTo>
                      <a:pt x="8476" y="10473"/>
                    </a:lnTo>
                    <a:lnTo>
                      <a:pt x="8646" y="10571"/>
                    </a:lnTo>
                    <a:lnTo>
                      <a:pt x="8793" y="10693"/>
                    </a:lnTo>
                    <a:lnTo>
                      <a:pt x="8914" y="10839"/>
                    </a:lnTo>
                    <a:lnTo>
                      <a:pt x="9012" y="11009"/>
                    </a:lnTo>
                    <a:lnTo>
                      <a:pt x="9061" y="11180"/>
                    </a:lnTo>
                    <a:lnTo>
                      <a:pt x="9085" y="11375"/>
                    </a:lnTo>
                    <a:lnTo>
                      <a:pt x="9085" y="11375"/>
                    </a:lnTo>
                    <a:lnTo>
                      <a:pt x="9061" y="11569"/>
                    </a:lnTo>
                    <a:lnTo>
                      <a:pt x="9012" y="11764"/>
                    </a:lnTo>
                    <a:lnTo>
                      <a:pt x="8914" y="11910"/>
                    </a:lnTo>
                    <a:lnTo>
                      <a:pt x="8793" y="12057"/>
                    </a:lnTo>
                    <a:lnTo>
                      <a:pt x="8646" y="12178"/>
                    </a:lnTo>
                    <a:lnTo>
                      <a:pt x="8476" y="12276"/>
                    </a:lnTo>
                    <a:lnTo>
                      <a:pt x="8306" y="12324"/>
                    </a:lnTo>
                    <a:lnTo>
                      <a:pt x="8111" y="12349"/>
                    </a:lnTo>
                    <a:lnTo>
                      <a:pt x="8111" y="12349"/>
                    </a:lnTo>
                    <a:close/>
                    <a:moveTo>
                      <a:pt x="9231" y="5091"/>
                    </a:moveTo>
                    <a:lnTo>
                      <a:pt x="8939" y="8915"/>
                    </a:lnTo>
                    <a:lnTo>
                      <a:pt x="8939" y="8915"/>
                    </a:lnTo>
                    <a:lnTo>
                      <a:pt x="8914" y="9061"/>
                    </a:lnTo>
                    <a:lnTo>
                      <a:pt x="8866" y="9207"/>
                    </a:lnTo>
                    <a:lnTo>
                      <a:pt x="8793" y="9304"/>
                    </a:lnTo>
                    <a:lnTo>
                      <a:pt x="8695" y="9426"/>
                    </a:lnTo>
                    <a:lnTo>
                      <a:pt x="8573" y="9499"/>
                    </a:lnTo>
                    <a:lnTo>
                      <a:pt x="8452" y="9572"/>
                    </a:lnTo>
                    <a:lnTo>
                      <a:pt x="8330" y="9621"/>
                    </a:lnTo>
                    <a:lnTo>
                      <a:pt x="8184" y="9621"/>
                    </a:lnTo>
                    <a:lnTo>
                      <a:pt x="8038" y="9621"/>
                    </a:lnTo>
                    <a:lnTo>
                      <a:pt x="8038" y="9621"/>
                    </a:lnTo>
                    <a:lnTo>
                      <a:pt x="7891" y="9621"/>
                    </a:lnTo>
                    <a:lnTo>
                      <a:pt x="7770" y="9572"/>
                    </a:lnTo>
                    <a:lnTo>
                      <a:pt x="7648" y="9499"/>
                    </a:lnTo>
                    <a:lnTo>
                      <a:pt x="7526" y="9426"/>
                    </a:lnTo>
                    <a:lnTo>
                      <a:pt x="7429" y="9304"/>
                    </a:lnTo>
                    <a:lnTo>
                      <a:pt x="7356" y="9207"/>
                    </a:lnTo>
                    <a:lnTo>
                      <a:pt x="7307" y="9061"/>
                    </a:lnTo>
                    <a:lnTo>
                      <a:pt x="7283" y="8915"/>
                    </a:lnTo>
                    <a:lnTo>
                      <a:pt x="6990" y="5091"/>
                    </a:lnTo>
                    <a:lnTo>
                      <a:pt x="6990" y="5091"/>
                    </a:lnTo>
                    <a:lnTo>
                      <a:pt x="7015" y="4945"/>
                    </a:lnTo>
                    <a:lnTo>
                      <a:pt x="7039" y="4823"/>
                    </a:lnTo>
                    <a:lnTo>
                      <a:pt x="7088" y="4701"/>
                    </a:lnTo>
                    <a:lnTo>
                      <a:pt x="7161" y="4604"/>
                    </a:lnTo>
                    <a:lnTo>
                      <a:pt x="7258" y="4506"/>
                    </a:lnTo>
                    <a:lnTo>
                      <a:pt x="7380" y="4433"/>
                    </a:lnTo>
                    <a:lnTo>
                      <a:pt x="7526" y="4409"/>
                    </a:lnTo>
                    <a:lnTo>
                      <a:pt x="7648" y="4385"/>
                    </a:lnTo>
                    <a:lnTo>
                      <a:pt x="8573" y="4385"/>
                    </a:lnTo>
                    <a:lnTo>
                      <a:pt x="8573" y="4385"/>
                    </a:lnTo>
                    <a:lnTo>
                      <a:pt x="8695" y="4409"/>
                    </a:lnTo>
                    <a:lnTo>
                      <a:pt x="8841" y="4433"/>
                    </a:lnTo>
                    <a:lnTo>
                      <a:pt x="8963" y="4506"/>
                    </a:lnTo>
                    <a:lnTo>
                      <a:pt x="9061" y="4604"/>
                    </a:lnTo>
                    <a:lnTo>
                      <a:pt x="9134" y="4701"/>
                    </a:lnTo>
                    <a:lnTo>
                      <a:pt x="9182" y="4823"/>
                    </a:lnTo>
                    <a:lnTo>
                      <a:pt x="9207" y="4945"/>
                    </a:lnTo>
                    <a:lnTo>
                      <a:pt x="9231" y="5091"/>
                    </a:lnTo>
                    <a:lnTo>
                      <a:pt x="9231" y="509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</p:grpSp>
      </p:grpSp>
      <p:grpSp>
        <p:nvGrpSpPr>
          <p:cNvPr id="275" name="Google Shape;275;gfe7b702aef_0_8"/>
          <p:cNvGrpSpPr/>
          <p:nvPr/>
        </p:nvGrpSpPr>
        <p:grpSpPr>
          <a:xfrm>
            <a:off x="2669012" y="1513446"/>
            <a:ext cx="1351500" cy="2032679"/>
            <a:chOff x="2669012" y="1513446"/>
            <a:chExt cx="1351500" cy="2032679"/>
          </a:xfrm>
        </p:grpSpPr>
        <p:sp>
          <p:nvSpPr>
            <p:cNvPr id="276" name="Google Shape;276;gfe7b702aef_0_8"/>
            <p:cNvSpPr txBox="1"/>
            <p:nvPr/>
          </p:nvSpPr>
          <p:spPr>
            <a:xfrm>
              <a:off x="2669012" y="2399525"/>
              <a:ext cx="1351500" cy="11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目標變數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貸款類型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貸款額度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每期應付貸款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消費貸款金額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申請貸款時間(星期)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 panose="020B0604020202020204"/>
                <a:buNone/>
              </a:pPr>
              <a:r>
                <a:rPr lang="zh-TW" sz="1000" b="1" i="0" u="none" strike="noStrike" cap="none">
                  <a:solidFill>
                    <a:schemeClr val="dk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申請貸款時間(小時)</a:t>
              </a:r>
              <a:endParaRPr sz="1000" b="1" i="0" u="none" strike="noStrike" cap="none">
                <a:solidFill>
                  <a:schemeClr val="dk1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277" name="Google Shape;277;gfe7b702aef_0_8"/>
            <p:cNvSpPr txBox="1"/>
            <p:nvPr/>
          </p:nvSpPr>
          <p:spPr>
            <a:xfrm>
              <a:off x="2845249" y="2090591"/>
              <a:ext cx="9990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TW" sz="1400" b="1" i="0" u="none" strike="noStrike" cap="none">
                  <a:solidFill>
                    <a:schemeClr val="accent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rPr>
                <a:t>貸款情況</a:t>
              </a:r>
              <a:endParaRPr sz="11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sp>
          <p:nvSpPr>
            <p:cNvPr id="278" name="Google Shape;278;gfe7b702aef_0_8"/>
            <p:cNvSpPr/>
            <p:nvPr/>
          </p:nvSpPr>
          <p:spPr>
            <a:xfrm>
              <a:off x="3066305" y="1513446"/>
              <a:ext cx="556865" cy="57717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Microsoft JhengHei" panose="020B0604030504040204" charset="-120"/>
                <a:ea typeface="Microsoft JhengHei" panose="020B0604030504040204" charset="-120"/>
                <a:cs typeface="Microsoft JhengHei" panose="020B0604030504040204" charset="-120"/>
                <a:sym typeface="Microsoft JhengHei" panose="020B0604030504040204" charset="-120"/>
              </a:endParaRPr>
            </a:p>
          </p:txBody>
        </p:sp>
        <p:grpSp>
          <p:nvGrpSpPr>
            <p:cNvPr id="279" name="Google Shape;279;gfe7b702aef_0_8"/>
            <p:cNvGrpSpPr/>
            <p:nvPr/>
          </p:nvGrpSpPr>
          <p:grpSpPr>
            <a:xfrm>
              <a:off x="3154129" y="1660624"/>
              <a:ext cx="381253" cy="282853"/>
              <a:chOff x="5247525" y="3007275"/>
              <a:chExt cx="517575" cy="384825"/>
            </a:xfrm>
          </p:grpSpPr>
          <p:sp>
            <p:nvSpPr>
              <p:cNvPr id="280" name="Google Shape;280;gfe7b702aef_0_8"/>
              <p:cNvSpPr/>
              <p:nvPr/>
            </p:nvSpPr>
            <p:spPr>
              <a:xfrm>
                <a:off x="5247525" y="3007275"/>
                <a:ext cx="348900" cy="348900"/>
              </a:xfrm>
              <a:custGeom>
                <a:avLst/>
                <a:gdLst/>
                <a:ahLst/>
                <a:cxnLst/>
                <a:rect l="l" t="t" r="r" b="b"/>
                <a:pathLst>
                  <a:path w="13956" h="13956" fill="none" extrusionOk="0">
                    <a:moveTo>
                      <a:pt x="13323" y="5772"/>
                    </a:moveTo>
                    <a:lnTo>
                      <a:pt x="11861" y="5626"/>
                    </a:lnTo>
                    <a:lnTo>
                      <a:pt x="11861" y="5626"/>
                    </a:lnTo>
                    <a:lnTo>
                      <a:pt x="11788" y="5334"/>
                    </a:lnTo>
                    <a:lnTo>
                      <a:pt x="11667" y="5042"/>
                    </a:lnTo>
                    <a:lnTo>
                      <a:pt x="11545" y="4750"/>
                    </a:lnTo>
                    <a:lnTo>
                      <a:pt x="11399" y="4482"/>
                    </a:lnTo>
                    <a:lnTo>
                      <a:pt x="12300" y="3337"/>
                    </a:lnTo>
                    <a:lnTo>
                      <a:pt x="12300" y="3337"/>
                    </a:lnTo>
                    <a:lnTo>
                      <a:pt x="12373" y="3240"/>
                    </a:lnTo>
                    <a:lnTo>
                      <a:pt x="12422" y="3118"/>
                    </a:lnTo>
                    <a:lnTo>
                      <a:pt x="12446" y="2996"/>
                    </a:lnTo>
                    <a:lnTo>
                      <a:pt x="12446" y="2850"/>
                    </a:lnTo>
                    <a:lnTo>
                      <a:pt x="12422" y="2728"/>
                    </a:lnTo>
                    <a:lnTo>
                      <a:pt x="12397" y="2606"/>
                    </a:lnTo>
                    <a:lnTo>
                      <a:pt x="12324" y="2485"/>
                    </a:lnTo>
                    <a:lnTo>
                      <a:pt x="12251" y="2387"/>
                    </a:lnTo>
                    <a:lnTo>
                      <a:pt x="11569" y="1705"/>
                    </a:lnTo>
                    <a:lnTo>
                      <a:pt x="11569" y="1705"/>
                    </a:lnTo>
                    <a:lnTo>
                      <a:pt x="11472" y="1632"/>
                    </a:lnTo>
                    <a:lnTo>
                      <a:pt x="11350" y="1559"/>
                    </a:lnTo>
                    <a:lnTo>
                      <a:pt x="11228" y="1510"/>
                    </a:lnTo>
                    <a:lnTo>
                      <a:pt x="11106" y="1510"/>
                    </a:lnTo>
                    <a:lnTo>
                      <a:pt x="10960" y="1510"/>
                    </a:lnTo>
                    <a:lnTo>
                      <a:pt x="10838" y="1535"/>
                    </a:lnTo>
                    <a:lnTo>
                      <a:pt x="10717" y="1583"/>
                    </a:lnTo>
                    <a:lnTo>
                      <a:pt x="10619" y="1656"/>
                    </a:lnTo>
                    <a:lnTo>
                      <a:pt x="9475" y="2558"/>
                    </a:lnTo>
                    <a:lnTo>
                      <a:pt x="9475" y="2558"/>
                    </a:lnTo>
                    <a:lnTo>
                      <a:pt x="9207" y="2411"/>
                    </a:lnTo>
                    <a:lnTo>
                      <a:pt x="8914" y="2290"/>
                    </a:lnTo>
                    <a:lnTo>
                      <a:pt x="8622" y="2168"/>
                    </a:lnTo>
                    <a:lnTo>
                      <a:pt x="8330" y="2070"/>
                    </a:lnTo>
                    <a:lnTo>
                      <a:pt x="8159" y="634"/>
                    </a:lnTo>
                    <a:lnTo>
                      <a:pt x="8159" y="634"/>
                    </a:lnTo>
                    <a:lnTo>
                      <a:pt x="8135" y="512"/>
                    </a:lnTo>
                    <a:lnTo>
                      <a:pt x="8086" y="390"/>
                    </a:lnTo>
                    <a:lnTo>
                      <a:pt x="8013" y="293"/>
                    </a:lnTo>
                    <a:lnTo>
                      <a:pt x="7940" y="195"/>
                    </a:lnTo>
                    <a:lnTo>
                      <a:pt x="7818" y="122"/>
                    </a:lnTo>
                    <a:lnTo>
                      <a:pt x="7721" y="49"/>
                    </a:lnTo>
                    <a:lnTo>
                      <a:pt x="7575" y="25"/>
                    </a:lnTo>
                    <a:lnTo>
                      <a:pt x="7453" y="0"/>
                    </a:lnTo>
                    <a:lnTo>
                      <a:pt x="6479" y="0"/>
                    </a:lnTo>
                    <a:lnTo>
                      <a:pt x="6479" y="0"/>
                    </a:lnTo>
                    <a:lnTo>
                      <a:pt x="6357" y="25"/>
                    </a:lnTo>
                    <a:lnTo>
                      <a:pt x="6235" y="49"/>
                    </a:lnTo>
                    <a:lnTo>
                      <a:pt x="6114" y="122"/>
                    </a:lnTo>
                    <a:lnTo>
                      <a:pt x="6016" y="195"/>
                    </a:lnTo>
                    <a:lnTo>
                      <a:pt x="5919" y="293"/>
                    </a:lnTo>
                    <a:lnTo>
                      <a:pt x="5846" y="390"/>
                    </a:lnTo>
                    <a:lnTo>
                      <a:pt x="5797" y="512"/>
                    </a:lnTo>
                    <a:lnTo>
                      <a:pt x="5773" y="634"/>
                    </a:lnTo>
                    <a:lnTo>
                      <a:pt x="5602" y="2070"/>
                    </a:lnTo>
                    <a:lnTo>
                      <a:pt x="5602" y="2070"/>
                    </a:lnTo>
                    <a:lnTo>
                      <a:pt x="5310" y="2168"/>
                    </a:lnTo>
                    <a:lnTo>
                      <a:pt x="5018" y="2290"/>
                    </a:lnTo>
                    <a:lnTo>
                      <a:pt x="4750" y="2411"/>
                    </a:lnTo>
                    <a:lnTo>
                      <a:pt x="4482" y="2558"/>
                    </a:lnTo>
                    <a:lnTo>
                      <a:pt x="3337" y="1656"/>
                    </a:lnTo>
                    <a:lnTo>
                      <a:pt x="3337" y="1656"/>
                    </a:lnTo>
                    <a:lnTo>
                      <a:pt x="3215" y="1583"/>
                    </a:lnTo>
                    <a:lnTo>
                      <a:pt x="3094" y="1535"/>
                    </a:lnTo>
                    <a:lnTo>
                      <a:pt x="2972" y="1510"/>
                    </a:lnTo>
                    <a:lnTo>
                      <a:pt x="2850" y="1510"/>
                    </a:lnTo>
                    <a:lnTo>
                      <a:pt x="2728" y="1510"/>
                    </a:lnTo>
                    <a:lnTo>
                      <a:pt x="2582" y="1559"/>
                    </a:lnTo>
                    <a:lnTo>
                      <a:pt x="2485" y="1632"/>
                    </a:lnTo>
                    <a:lnTo>
                      <a:pt x="2387" y="1705"/>
                    </a:lnTo>
                    <a:lnTo>
                      <a:pt x="1705" y="2387"/>
                    </a:lnTo>
                    <a:lnTo>
                      <a:pt x="1705" y="2387"/>
                    </a:lnTo>
                    <a:lnTo>
                      <a:pt x="1608" y="2485"/>
                    </a:lnTo>
                    <a:lnTo>
                      <a:pt x="1559" y="2606"/>
                    </a:lnTo>
                    <a:lnTo>
                      <a:pt x="1511" y="2728"/>
                    </a:lnTo>
                    <a:lnTo>
                      <a:pt x="1486" y="2850"/>
                    </a:lnTo>
                    <a:lnTo>
                      <a:pt x="1486" y="2996"/>
                    </a:lnTo>
                    <a:lnTo>
                      <a:pt x="1511" y="3118"/>
                    </a:lnTo>
                    <a:lnTo>
                      <a:pt x="1559" y="3240"/>
                    </a:lnTo>
                    <a:lnTo>
                      <a:pt x="1632" y="3337"/>
                    </a:lnTo>
                    <a:lnTo>
                      <a:pt x="2533" y="4482"/>
                    </a:lnTo>
                    <a:lnTo>
                      <a:pt x="2533" y="4482"/>
                    </a:lnTo>
                    <a:lnTo>
                      <a:pt x="2387" y="4750"/>
                    </a:lnTo>
                    <a:lnTo>
                      <a:pt x="2266" y="5042"/>
                    </a:lnTo>
                    <a:lnTo>
                      <a:pt x="2168" y="5334"/>
                    </a:lnTo>
                    <a:lnTo>
                      <a:pt x="2071" y="5626"/>
                    </a:lnTo>
                    <a:lnTo>
                      <a:pt x="634" y="5772"/>
                    </a:lnTo>
                    <a:lnTo>
                      <a:pt x="634" y="5772"/>
                    </a:lnTo>
                    <a:lnTo>
                      <a:pt x="512" y="5821"/>
                    </a:lnTo>
                    <a:lnTo>
                      <a:pt x="390" y="5870"/>
                    </a:lnTo>
                    <a:lnTo>
                      <a:pt x="268" y="5943"/>
                    </a:lnTo>
                    <a:lnTo>
                      <a:pt x="171" y="6016"/>
                    </a:lnTo>
                    <a:lnTo>
                      <a:pt x="98" y="6138"/>
                    </a:lnTo>
                    <a:lnTo>
                      <a:pt x="49" y="6235"/>
                    </a:lnTo>
                    <a:lnTo>
                      <a:pt x="1" y="6381"/>
                    </a:lnTo>
                    <a:lnTo>
                      <a:pt x="1" y="6503"/>
                    </a:lnTo>
                    <a:lnTo>
                      <a:pt x="1" y="7453"/>
                    </a:lnTo>
                    <a:lnTo>
                      <a:pt x="1" y="7453"/>
                    </a:lnTo>
                    <a:lnTo>
                      <a:pt x="1" y="7599"/>
                    </a:lnTo>
                    <a:lnTo>
                      <a:pt x="49" y="7721"/>
                    </a:lnTo>
                    <a:lnTo>
                      <a:pt x="98" y="7843"/>
                    </a:lnTo>
                    <a:lnTo>
                      <a:pt x="171" y="7940"/>
                    </a:lnTo>
                    <a:lnTo>
                      <a:pt x="268" y="8037"/>
                    </a:lnTo>
                    <a:lnTo>
                      <a:pt x="390" y="8111"/>
                    </a:lnTo>
                    <a:lnTo>
                      <a:pt x="512" y="8159"/>
                    </a:lnTo>
                    <a:lnTo>
                      <a:pt x="634" y="8184"/>
                    </a:lnTo>
                    <a:lnTo>
                      <a:pt x="2071" y="8354"/>
                    </a:lnTo>
                    <a:lnTo>
                      <a:pt x="2071" y="8354"/>
                    </a:lnTo>
                    <a:lnTo>
                      <a:pt x="2168" y="8646"/>
                    </a:lnTo>
                    <a:lnTo>
                      <a:pt x="2266" y="8914"/>
                    </a:lnTo>
                    <a:lnTo>
                      <a:pt x="2387" y="9206"/>
                    </a:lnTo>
                    <a:lnTo>
                      <a:pt x="2533" y="9474"/>
                    </a:lnTo>
                    <a:lnTo>
                      <a:pt x="1632" y="10619"/>
                    </a:lnTo>
                    <a:lnTo>
                      <a:pt x="1632" y="10619"/>
                    </a:lnTo>
                    <a:lnTo>
                      <a:pt x="1559" y="10741"/>
                    </a:lnTo>
                    <a:lnTo>
                      <a:pt x="1511" y="10863"/>
                    </a:lnTo>
                    <a:lnTo>
                      <a:pt x="1486" y="10984"/>
                    </a:lnTo>
                    <a:lnTo>
                      <a:pt x="1486" y="11106"/>
                    </a:lnTo>
                    <a:lnTo>
                      <a:pt x="1511" y="11228"/>
                    </a:lnTo>
                    <a:lnTo>
                      <a:pt x="1559" y="11350"/>
                    </a:lnTo>
                    <a:lnTo>
                      <a:pt x="1608" y="11472"/>
                    </a:lnTo>
                    <a:lnTo>
                      <a:pt x="1705" y="11569"/>
                    </a:lnTo>
                    <a:lnTo>
                      <a:pt x="2387" y="12251"/>
                    </a:lnTo>
                    <a:lnTo>
                      <a:pt x="2387" y="12251"/>
                    </a:lnTo>
                    <a:lnTo>
                      <a:pt x="2485" y="12348"/>
                    </a:lnTo>
                    <a:lnTo>
                      <a:pt x="2582" y="12397"/>
                    </a:lnTo>
                    <a:lnTo>
                      <a:pt x="2728" y="12446"/>
                    </a:lnTo>
                    <a:lnTo>
                      <a:pt x="2850" y="12470"/>
                    </a:lnTo>
                    <a:lnTo>
                      <a:pt x="2972" y="12470"/>
                    </a:lnTo>
                    <a:lnTo>
                      <a:pt x="3094" y="12421"/>
                    </a:lnTo>
                    <a:lnTo>
                      <a:pt x="3215" y="12373"/>
                    </a:lnTo>
                    <a:lnTo>
                      <a:pt x="3337" y="12324"/>
                    </a:lnTo>
                    <a:lnTo>
                      <a:pt x="4482" y="11423"/>
                    </a:lnTo>
                    <a:lnTo>
                      <a:pt x="4482" y="11423"/>
                    </a:lnTo>
                    <a:lnTo>
                      <a:pt x="4750" y="11545"/>
                    </a:lnTo>
                    <a:lnTo>
                      <a:pt x="5018" y="11691"/>
                    </a:lnTo>
                    <a:lnTo>
                      <a:pt x="5310" y="11788"/>
                    </a:lnTo>
                    <a:lnTo>
                      <a:pt x="5602" y="11886"/>
                    </a:lnTo>
                    <a:lnTo>
                      <a:pt x="5773" y="13322"/>
                    </a:lnTo>
                    <a:lnTo>
                      <a:pt x="5773" y="13322"/>
                    </a:lnTo>
                    <a:lnTo>
                      <a:pt x="5797" y="13444"/>
                    </a:lnTo>
                    <a:lnTo>
                      <a:pt x="5846" y="13566"/>
                    </a:lnTo>
                    <a:lnTo>
                      <a:pt x="5919" y="13688"/>
                    </a:lnTo>
                    <a:lnTo>
                      <a:pt x="6016" y="13785"/>
                    </a:lnTo>
                    <a:lnTo>
                      <a:pt x="6114" y="13858"/>
                    </a:lnTo>
                    <a:lnTo>
                      <a:pt x="6235" y="13907"/>
                    </a:lnTo>
                    <a:lnTo>
                      <a:pt x="6357" y="13956"/>
                    </a:lnTo>
                    <a:lnTo>
                      <a:pt x="6479" y="13956"/>
                    </a:lnTo>
                    <a:lnTo>
                      <a:pt x="7453" y="13956"/>
                    </a:lnTo>
                    <a:lnTo>
                      <a:pt x="7453" y="13956"/>
                    </a:lnTo>
                    <a:lnTo>
                      <a:pt x="7575" y="13956"/>
                    </a:lnTo>
                    <a:lnTo>
                      <a:pt x="7721" y="13907"/>
                    </a:lnTo>
                    <a:lnTo>
                      <a:pt x="7818" y="13858"/>
                    </a:lnTo>
                    <a:lnTo>
                      <a:pt x="7940" y="13785"/>
                    </a:lnTo>
                    <a:lnTo>
                      <a:pt x="8013" y="13688"/>
                    </a:lnTo>
                    <a:lnTo>
                      <a:pt x="8086" y="13566"/>
                    </a:lnTo>
                    <a:lnTo>
                      <a:pt x="8135" y="13444"/>
                    </a:lnTo>
                    <a:lnTo>
                      <a:pt x="8159" y="13322"/>
                    </a:lnTo>
                    <a:lnTo>
                      <a:pt x="8330" y="11886"/>
                    </a:lnTo>
                    <a:lnTo>
                      <a:pt x="8330" y="11886"/>
                    </a:lnTo>
                    <a:lnTo>
                      <a:pt x="8622" y="11788"/>
                    </a:lnTo>
                    <a:lnTo>
                      <a:pt x="8914" y="11691"/>
                    </a:lnTo>
                    <a:lnTo>
                      <a:pt x="9207" y="11545"/>
                    </a:lnTo>
                    <a:lnTo>
                      <a:pt x="9475" y="11423"/>
                    </a:lnTo>
                    <a:lnTo>
                      <a:pt x="10619" y="12324"/>
                    </a:lnTo>
                    <a:lnTo>
                      <a:pt x="10619" y="12324"/>
                    </a:lnTo>
                    <a:lnTo>
                      <a:pt x="10717" y="12373"/>
                    </a:lnTo>
                    <a:lnTo>
                      <a:pt x="10838" y="12421"/>
                    </a:lnTo>
                    <a:lnTo>
                      <a:pt x="10960" y="12470"/>
                    </a:lnTo>
                    <a:lnTo>
                      <a:pt x="11106" y="12470"/>
                    </a:lnTo>
                    <a:lnTo>
                      <a:pt x="11228" y="12446"/>
                    </a:lnTo>
                    <a:lnTo>
                      <a:pt x="11350" y="12397"/>
                    </a:lnTo>
                    <a:lnTo>
                      <a:pt x="11472" y="12348"/>
                    </a:lnTo>
                    <a:lnTo>
                      <a:pt x="11569" y="12251"/>
                    </a:lnTo>
                    <a:lnTo>
                      <a:pt x="12251" y="11569"/>
                    </a:lnTo>
                    <a:lnTo>
                      <a:pt x="12251" y="11569"/>
                    </a:lnTo>
                    <a:lnTo>
                      <a:pt x="12324" y="11472"/>
                    </a:lnTo>
                    <a:lnTo>
                      <a:pt x="12397" y="11350"/>
                    </a:lnTo>
                    <a:lnTo>
                      <a:pt x="12422" y="11228"/>
                    </a:lnTo>
                    <a:lnTo>
                      <a:pt x="12446" y="11106"/>
                    </a:lnTo>
                    <a:lnTo>
                      <a:pt x="12446" y="10984"/>
                    </a:lnTo>
                    <a:lnTo>
                      <a:pt x="12422" y="10863"/>
                    </a:lnTo>
                    <a:lnTo>
                      <a:pt x="12373" y="10741"/>
                    </a:lnTo>
                    <a:lnTo>
                      <a:pt x="12300" y="10619"/>
                    </a:lnTo>
                    <a:lnTo>
                      <a:pt x="11399" y="9474"/>
                    </a:lnTo>
                    <a:lnTo>
                      <a:pt x="11399" y="9474"/>
                    </a:lnTo>
                    <a:lnTo>
                      <a:pt x="11545" y="9206"/>
                    </a:lnTo>
                    <a:lnTo>
                      <a:pt x="11667" y="8914"/>
                    </a:lnTo>
                    <a:lnTo>
                      <a:pt x="11788" y="8646"/>
                    </a:lnTo>
                    <a:lnTo>
                      <a:pt x="11861" y="8354"/>
                    </a:lnTo>
                    <a:lnTo>
                      <a:pt x="13323" y="8184"/>
                    </a:lnTo>
                    <a:lnTo>
                      <a:pt x="13323" y="8184"/>
                    </a:lnTo>
                    <a:lnTo>
                      <a:pt x="13444" y="8159"/>
                    </a:lnTo>
                    <a:lnTo>
                      <a:pt x="13566" y="8111"/>
                    </a:lnTo>
                    <a:lnTo>
                      <a:pt x="13664" y="8037"/>
                    </a:lnTo>
                    <a:lnTo>
                      <a:pt x="13761" y="7940"/>
                    </a:lnTo>
                    <a:lnTo>
                      <a:pt x="13834" y="7843"/>
                    </a:lnTo>
                    <a:lnTo>
                      <a:pt x="13907" y="7721"/>
                    </a:lnTo>
                    <a:lnTo>
                      <a:pt x="13932" y="7599"/>
                    </a:lnTo>
                    <a:lnTo>
                      <a:pt x="13956" y="7453"/>
                    </a:lnTo>
                    <a:lnTo>
                      <a:pt x="13956" y="6503"/>
                    </a:lnTo>
                    <a:lnTo>
                      <a:pt x="13956" y="6503"/>
                    </a:lnTo>
                    <a:lnTo>
                      <a:pt x="13932" y="6381"/>
                    </a:lnTo>
                    <a:lnTo>
                      <a:pt x="13907" y="6235"/>
                    </a:lnTo>
                    <a:lnTo>
                      <a:pt x="13834" y="6138"/>
                    </a:lnTo>
                    <a:lnTo>
                      <a:pt x="13761" y="6016"/>
                    </a:lnTo>
                    <a:lnTo>
                      <a:pt x="13664" y="5943"/>
                    </a:lnTo>
                    <a:lnTo>
                      <a:pt x="13566" y="5870"/>
                    </a:lnTo>
                    <a:lnTo>
                      <a:pt x="13444" y="5821"/>
                    </a:lnTo>
                    <a:lnTo>
                      <a:pt x="13323" y="5772"/>
                    </a:lnTo>
                    <a:lnTo>
                      <a:pt x="13323" y="5772"/>
                    </a:lnTo>
                    <a:close/>
                    <a:moveTo>
                      <a:pt x="8573" y="8598"/>
                    </a:moveTo>
                    <a:lnTo>
                      <a:pt x="8573" y="8598"/>
                    </a:lnTo>
                    <a:lnTo>
                      <a:pt x="8403" y="8744"/>
                    </a:lnTo>
                    <a:lnTo>
                      <a:pt x="8232" y="8890"/>
                    </a:lnTo>
                    <a:lnTo>
                      <a:pt x="8038" y="8987"/>
                    </a:lnTo>
                    <a:lnTo>
                      <a:pt x="7818" y="9085"/>
                    </a:lnTo>
                    <a:lnTo>
                      <a:pt x="7624" y="9158"/>
                    </a:lnTo>
                    <a:lnTo>
                      <a:pt x="7404" y="9206"/>
                    </a:lnTo>
                    <a:lnTo>
                      <a:pt x="7185" y="9231"/>
                    </a:lnTo>
                    <a:lnTo>
                      <a:pt x="6966" y="9255"/>
                    </a:lnTo>
                    <a:lnTo>
                      <a:pt x="6747" y="9231"/>
                    </a:lnTo>
                    <a:lnTo>
                      <a:pt x="6528" y="9206"/>
                    </a:lnTo>
                    <a:lnTo>
                      <a:pt x="6333" y="9158"/>
                    </a:lnTo>
                    <a:lnTo>
                      <a:pt x="6114" y="9085"/>
                    </a:lnTo>
                    <a:lnTo>
                      <a:pt x="5919" y="8987"/>
                    </a:lnTo>
                    <a:lnTo>
                      <a:pt x="5724" y="8890"/>
                    </a:lnTo>
                    <a:lnTo>
                      <a:pt x="5529" y="8744"/>
                    </a:lnTo>
                    <a:lnTo>
                      <a:pt x="5359" y="8598"/>
                    </a:lnTo>
                    <a:lnTo>
                      <a:pt x="5359" y="8598"/>
                    </a:lnTo>
                    <a:lnTo>
                      <a:pt x="5212" y="8427"/>
                    </a:lnTo>
                    <a:lnTo>
                      <a:pt x="5066" y="8232"/>
                    </a:lnTo>
                    <a:lnTo>
                      <a:pt x="4969" y="8037"/>
                    </a:lnTo>
                    <a:lnTo>
                      <a:pt x="4871" y="7843"/>
                    </a:lnTo>
                    <a:lnTo>
                      <a:pt x="4798" y="7623"/>
                    </a:lnTo>
                    <a:lnTo>
                      <a:pt x="4750" y="7404"/>
                    </a:lnTo>
                    <a:lnTo>
                      <a:pt x="4701" y="7209"/>
                    </a:lnTo>
                    <a:lnTo>
                      <a:pt x="4701" y="6990"/>
                    </a:lnTo>
                    <a:lnTo>
                      <a:pt x="4701" y="6771"/>
                    </a:lnTo>
                    <a:lnTo>
                      <a:pt x="4750" y="6552"/>
                    </a:lnTo>
                    <a:lnTo>
                      <a:pt x="4798" y="6333"/>
                    </a:lnTo>
                    <a:lnTo>
                      <a:pt x="4871" y="6138"/>
                    </a:lnTo>
                    <a:lnTo>
                      <a:pt x="4969" y="5919"/>
                    </a:lnTo>
                    <a:lnTo>
                      <a:pt x="5066" y="5724"/>
                    </a:lnTo>
                    <a:lnTo>
                      <a:pt x="5212" y="5553"/>
                    </a:lnTo>
                    <a:lnTo>
                      <a:pt x="5359" y="5383"/>
                    </a:lnTo>
                    <a:lnTo>
                      <a:pt x="5359" y="5383"/>
                    </a:lnTo>
                    <a:lnTo>
                      <a:pt x="5529" y="5212"/>
                    </a:lnTo>
                    <a:lnTo>
                      <a:pt x="5724" y="5091"/>
                    </a:lnTo>
                    <a:lnTo>
                      <a:pt x="5919" y="4969"/>
                    </a:lnTo>
                    <a:lnTo>
                      <a:pt x="6114" y="4871"/>
                    </a:lnTo>
                    <a:lnTo>
                      <a:pt x="6333" y="4798"/>
                    </a:lnTo>
                    <a:lnTo>
                      <a:pt x="6528" y="4750"/>
                    </a:lnTo>
                    <a:lnTo>
                      <a:pt x="6747" y="4725"/>
                    </a:lnTo>
                    <a:lnTo>
                      <a:pt x="6966" y="4701"/>
                    </a:lnTo>
                    <a:lnTo>
                      <a:pt x="7185" y="4725"/>
                    </a:lnTo>
                    <a:lnTo>
                      <a:pt x="7404" y="4750"/>
                    </a:lnTo>
                    <a:lnTo>
                      <a:pt x="7624" y="4798"/>
                    </a:lnTo>
                    <a:lnTo>
                      <a:pt x="7818" y="4871"/>
                    </a:lnTo>
                    <a:lnTo>
                      <a:pt x="8038" y="4969"/>
                    </a:lnTo>
                    <a:lnTo>
                      <a:pt x="8232" y="5091"/>
                    </a:lnTo>
                    <a:lnTo>
                      <a:pt x="8403" y="5212"/>
                    </a:lnTo>
                    <a:lnTo>
                      <a:pt x="8573" y="5383"/>
                    </a:lnTo>
                    <a:lnTo>
                      <a:pt x="8573" y="5383"/>
                    </a:lnTo>
                    <a:lnTo>
                      <a:pt x="8744" y="5553"/>
                    </a:lnTo>
                    <a:lnTo>
                      <a:pt x="8866" y="5724"/>
                    </a:lnTo>
                    <a:lnTo>
                      <a:pt x="8987" y="5919"/>
                    </a:lnTo>
                    <a:lnTo>
                      <a:pt x="9085" y="6138"/>
                    </a:lnTo>
                    <a:lnTo>
                      <a:pt x="9158" y="6333"/>
                    </a:lnTo>
                    <a:lnTo>
                      <a:pt x="9207" y="6552"/>
                    </a:lnTo>
                    <a:lnTo>
                      <a:pt x="9231" y="6771"/>
                    </a:lnTo>
                    <a:lnTo>
                      <a:pt x="9231" y="6990"/>
                    </a:lnTo>
                    <a:lnTo>
                      <a:pt x="9231" y="7209"/>
                    </a:lnTo>
                    <a:lnTo>
                      <a:pt x="9207" y="7404"/>
                    </a:lnTo>
                    <a:lnTo>
                      <a:pt x="9158" y="7623"/>
                    </a:lnTo>
                    <a:lnTo>
                      <a:pt x="9085" y="7843"/>
                    </a:lnTo>
                    <a:lnTo>
                      <a:pt x="8987" y="8037"/>
                    </a:lnTo>
                    <a:lnTo>
                      <a:pt x="8866" y="8232"/>
                    </a:lnTo>
                    <a:lnTo>
                      <a:pt x="8744" y="8427"/>
                    </a:lnTo>
                    <a:lnTo>
                      <a:pt x="8573" y="8598"/>
                    </a:lnTo>
                    <a:lnTo>
                      <a:pt x="8573" y="85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  <p:sp>
            <p:nvSpPr>
              <p:cNvPr id="281" name="Google Shape;281;gfe7b702aef_0_8"/>
              <p:cNvSpPr/>
              <p:nvPr/>
            </p:nvSpPr>
            <p:spPr>
              <a:xfrm>
                <a:off x="5566575" y="3193575"/>
                <a:ext cx="19852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7941" fill="none" extrusionOk="0">
                    <a:moveTo>
                      <a:pt x="7258" y="2144"/>
                    </a:moveTo>
                    <a:lnTo>
                      <a:pt x="6138" y="2388"/>
                    </a:lnTo>
                    <a:lnTo>
                      <a:pt x="6138" y="2388"/>
                    </a:lnTo>
                    <a:lnTo>
                      <a:pt x="6016" y="2217"/>
                    </a:lnTo>
                    <a:lnTo>
                      <a:pt x="5870" y="2071"/>
                    </a:lnTo>
                    <a:lnTo>
                      <a:pt x="6260" y="975"/>
                    </a:lnTo>
                    <a:lnTo>
                      <a:pt x="6260" y="975"/>
                    </a:lnTo>
                    <a:lnTo>
                      <a:pt x="6284" y="902"/>
                    </a:lnTo>
                    <a:lnTo>
                      <a:pt x="6284" y="829"/>
                    </a:lnTo>
                    <a:lnTo>
                      <a:pt x="6260" y="683"/>
                    </a:lnTo>
                    <a:lnTo>
                      <a:pt x="6162" y="561"/>
                    </a:lnTo>
                    <a:lnTo>
                      <a:pt x="6114" y="488"/>
                    </a:lnTo>
                    <a:lnTo>
                      <a:pt x="6065" y="464"/>
                    </a:lnTo>
                    <a:lnTo>
                      <a:pt x="5553" y="196"/>
                    </a:lnTo>
                    <a:lnTo>
                      <a:pt x="5553" y="196"/>
                    </a:lnTo>
                    <a:lnTo>
                      <a:pt x="5480" y="171"/>
                    </a:lnTo>
                    <a:lnTo>
                      <a:pt x="5407" y="171"/>
                    </a:lnTo>
                    <a:lnTo>
                      <a:pt x="5261" y="171"/>
                    </a:lnTo>
                    <a:lnTo>
                      <a:pt x="5115" y="244"/>
                    </a:lnTo>
                    <a:lnTo>
                      <a:pt x="5066" y="293"/>
                    </a:lnTo>
                    <a:lnTo>
                      <a:pt x="5018" y="342"/>
                    </a:lnTo>
                    <a:lnTo>
                      <a:pt x="4384" y="1316"/>
                    </a:lnTo>
                    <a:lnTo>
                      <a:pt x="4384" y="1316"/>
                    </a:lnTo>
                    <a:lnTo>
                      <a:pt x="4165" y="1292"/>
                    </a:lnTo>
                    <a:lnTo>
                      <a:pt x="3970" y="1292"/>
                    </a:lnTo>
                    <a:lnTo>
                      <a:pt x="3483" y="244"/>
                    </a:lnTo>
                    <a:lnTo>
                      <a:pt x="3483" y="244"/>
                    </a:lnTo>
                    <a:lnTo>
                      <a:pt x="3435" y="171"/>
                    </a:lnTo>
                    <a:lnTo>
                      <a:pt x="3386" y="123"/>
                    </a:lnTo>
                    <a:lnTo>
                      <a:pt x="3264" y="50"/>
                    </a:lnTo>
                    <a:lnTo>
                      <a:pt x="3118" y="1"/>
                    </a:lnTo>
                    <a:lnTo>
                      <a:pt x="3045" y="1"/>
                    </a:lnTo>
                    <a:lnTo>
                      <a:pt x="2972" y="25"/>
                    </a:lnTo>
                    <a:lnTo>
                      <a:pt x="2436" y="196"/>
                    </a:lnTo>
                    <a:lnTo>
                      <a:pt x="2436" y="196"/>
                    </a:lnTo>
                    <a:lnTo>
                      <a:pt x="2363" y="220"/>
                    </a:lnTo>
                    <a:lnTo>
                      <a:pt x="2290" y="269"/>
                    </a:lnTo>
                    <a:lnTo>
                      <a:pt x="2192" y="391"/>
                    </a:lnTo>
                    <a:lnTo>
                      <a:pt x="2144" y="537"/>
                    </a:lnTo>
                    <a:lnTo>
                      <a:pt x="2144" y="610"/>
                    </a:lnTo>
                    <a:lnTo>
                      <a:pt x="2144" y="683"/>
                    </a:lnTo>
                    <a:lnTo>
                      <a:pt x="2387" y="1828"/>
                    </a:lnTo>
                    <a:lnTo>
                      <a:pt x="2387" y="1828"/>
                    </a:lnTo>
                    <a:lnTo>
                      <a:pt x="2217" y="1949"/>
                    </a:lnTo>
                    <a:lnTo>
                      <a:pt x="2071" y="2095"/>
                    </a:lnTo>
                    <a:lnTo>
                      <a:pt x="999" y="1681"/>
                    </a:lnTo>
                    <a:lnTo>
                      <a:pt x="999" y="1681"/>
                    </a:lnTo>
                    <a:lnTo>
                      <a:pt x="926" y="1681"/>
                    </a:lnTo>
                    <a:lnTo>
                      <a:pt x="829" y="1657"/>
                    </a:lnTo>
                    <a:lnTo>
                      <a:pt x="682" y="1706"/>
                    </a:lnTo>
                    <a:lnTo>
                      <a:pt x="561" y="1779"/>
                    </a:lnTo>
                    <a:lnTo>
                      <a:pt x="512" y="1828"/>
                    </a:lnTo>
                    <a:lnTo>
                      <a:pt x="463" y="1901"/>
                    </a:lnTo>
                    <a:lnTo>
                      <a:pt x="220" y="2388"/>
                    </a:lnTo>
                    <a:lnTo>
                      <a:pt x="220" y="2388"/>
                    </a:lnTo>
                    <a:lnTo>
                      <a:pt x="195" y="2461"/>
                    </a:lnTo>
                    <a:lnTo>
                      <a:pt x="171" y="2534"/>
                    </a:lnTo>
                    <a:lnTo>
                      <a:pt x="195" y="2704"/>
                    </a:lnTo>
                    <a:lnTo>
                      <a:pt x="244" y="2826"/>
                    </a:lnTo>
                    <a:lnTo>
                      <a:pt x="293" y="2899"/>
                    </a:lnTo>
                    <a:lnTo>
                      <a:pt x="366" y="2948"/>
                    </a:lnTo>
                    <a:lnTo>
                      <a:pt x="1340" y="3581"/>
                    </a:lnTo>
                    <a:lnTo>
                      <a:pt x="1340" y="3581"/>
                    </a:lnTo>
                    <a:lnTo>
                      <a:pt x="1316" y="3776"/>
                    </a:lnTo>
                    <a:lnTo>
                      <a:pt x="1291" y="3995"/>
                    </a:lnTo>
                    <a:lnTo>
                      <a:pt x="244" y="4482"/>
                    </a:lnTo>
                    <a:lnTo>
                      <a:pt x="244" y="4482"/>
                    </a:lnTo>
                    <a:lnTo>
                      <a:pt x="195" y="4507"/>
                    </a:lnTo>
                    <a:lnTo>
                      <a:pt x="122" y="4555"/>
                    </a:lnTo>
                    <a:lnTo>
                      <a:pt x="49" y="4701"/>
                    </a:lnTo>
                    <a:lnTo>
                      <a:pt x="0" y="4848"/>
                    </a:lnTo>
                    <a:lnTo>
                      <a:pt x="25" y="4921"/>
                    </a:lnTo>
                    <a:lnTo>
                      <a:pt x="25" y="4994"/>
                    </a:lnTo>
                    <a:lnTo>
                      <a:pt x="220" y="5530"/>
                    </a:lnTo>
                    <a:lnTo>
                      <a:pt x="220" y="5530"/>
                    </a:lnTo>
                    <a:lnTo>
                      <a:pt x="244" y="5578"/>
                    </a:lnTo>
                    <a:lnTo>
                      <a:pt x="293" y="5651"/>
                    </a:lnTo>
                    <a:lnTo>
                      <a:pt x="390" y="5749"/>
                    </a:lnTo>
                    <a:lnTo>
                      <a:pt x="536" y="5797"/>
                    </a:lnTo>
                    <a:lnTo>
                      <a:pt x="609" y="5797"/>
                    </a:lnTo>
                    <a:lnTo>
                      <a:pt x="682" y="5797"/>
                    </a:lnTo>
                    <a:lnTo>
                      <a:pt x="1827" y="5554"/>
                    </a:lnTo>
                    <a:lnTo>
                      <a:pt x="1827" y="5554"/>
                    </a:lnTo>
                    <a:lnTo>
                      <a:pt x="1949" y="5724"/>
                    </a:lnTo>
                    <a:lnTo>
                      <a:pt x="2095" y="5870"/>
                    </a:lnTo>
                    <a:lnTo>
                      <a:pt x="1705" y="6966"/>
                    </a:lnTo>
                    <a:lnTo>
                      <a:pt x="1705" y="6966"/>
                    </a:lnTo>
                    <a:lnTo>
                      <a:pt x="1681" y="7040"/>
                    </a:lnTo>
                    <a:lnTo>
                      <a:pt x="1681" y="7113"/>
                    </a:lnTo>
                    <a:lnTo>
                      <a:pt x="1705" y="7259"/>
                    </a:lnTo>
                    <a:lnTo>
                      <a:pt x="1778" y="7380"/>
                    </a:lnTo>
                    <a:lnTo>
                      <a:pt x="1851" y="7429"/>
                    </a:lnTo>
                    <a:lnTo>
                      <a:pt x="1900" y="7478"/>
                    </a:lnTo>
                    <a:lnTo>
                      <a:pt x="2412" y="7721"/>
                    </a:lnTo>
                    <a:lnTo>
                      <a:pt x="2412" y="7721"/>
                    </a:lnTo>
                    <a:lnTo>
                      <a:pt x="2485" y="7770"/>
                    </a:lnTo>
                    <a:lnTo>
                      <a:pt x="2558" y="7770"/>
                    </a:lnTo>
                    <a:lnTo>
                      <a:pt x="2704" y="7770"/>
                    </a:lnTo>
                    <a:lnTo>
                      <a:pt x="2850" y="7697"/>
                    </a:lnTo>
                    <a:lnTo>
                      <a:pt x="2899" y="7648"/>
                    </a:lnTo>
                    <a:lnTo>
                      <a:pt x="2947" y="7600"/>
                    </a:lnTo>
                    <a:lnTo>
                      <a:pt x="3581" y="6625"/>
                    </a:lnTo>
                    <a:lnTo>
                      <a:pt x="3581" y="6625"/>
                    </a:lnTo>
                    <a:lnTo>
                      <a:pt x="3800" y="6650"/>
                    </a:lnTo>
                    <a:lnTo>
                      <a:pt x="3995" y="6650"/>
                    </a:lnTo>
                    <a:lnTo>
                      <a:pt x="4482" y="7697"/>
                    </a:lnTo>
                    <a:lnTo>
                      <a:pt x="4482" y="7697"/>
                    </a:lnTo>
                    <a:lnTo>
                      <a:pt x="4531" y="7770"/>
                    </a:lnTo>
                    <a:lnTo>
                      <a:pt x="4579" y="7819"/>
                    </a:lnTo>
                    <a:lnTo>
                      <a:pt x="4701" y="7892"/>
                    </a:lnTo>
                    <a:lnTo>
                      <a:pt x="4847" y="7941"/>
                    </a:lnTo>
                    <a:lnTo>
                      <a:pt x="4920" y="7941"/>
                    </a:lnTo>
                    <a:lnTo>
                      <a:pt x="4993" y="7916"/>
                    </a:lnTo>
                    <a:lnTo>
                      <a:pt x="5529" y="7746"/>
                    </a:lnTo>
                    <a:lnTo>
                      <a:pt x="5529" y="7746"/>
                    </a:lnTo>
                    <a:lnTo>
                      <a:pt x="5602" y="7721"/>
                    </a:lnTo>
                    <a:lnTo>
                      <a:pt x="5651" y="7673"/>
                    </a:lnTo>
                    <a:lnTo>
                      <a:pt x="5748" y="7551"/>
                    </a:lnTo>
                    <a:lnTo>
                      <a:pt x="5821" y="7405"/>
                    </a:lnTo>
                    <a:lnTo>
                      <a:pt x="5821" y="7332"/>
                    </a:lnTo>
                    <a:lnTo>
                      <a:pt x="5821" y="7259"/>
                    </a:lnTo>
                    <a:lnTo>
                      <a:pt x="5578" y="6114"/>
                    </a:lnTo>
                    <a:lnTo>
                      <a:pt x="5578" y="6114"/>
                    </a:lnTo>
                    <a:lnTo>
                      <a:pt x="5724" y="5992"/>
                    </a:lnTo>
                    <a:lnTo>
                      <a:pt x="5894" y="5846"/>
                    </a:lnTo>
                    <a:lnTo>
                      <a:pt x="6966" y="6260"/>
                    </a:lnTo>
                    <a:lnTo>
                      <a:pt x="6966" y="6260"/>
                    </a:lnTo>
                    <a:lnTo>
                      <a:pt x="7039" y="6260"/>
                    </a:lnTo>
                    <a:lnTo>
                      <a:pt x="7112" y="6285"/>
                    </a:lnTo>
                    <a:lnTo>
                      <a:pt x="7258" y="6236"/>
                    </a:lnTo>
                    <a:lnTo>
                      <a:pt x="7404" y="6163"/>
                    </a:lnTo>
                    <a:lnTo>
                      <a:pt x="7453" y="6114"/>
                    </a:lnTo>
                    <a:lnTo>
                      <a:pt x="7502" y="6041"/>
                    </a:lnTo>
                    <a:lnTo>
                      <a:pt x="7745" y="5530"/>
                    </a:lnTo>
                    <a:lnTo>
                      <a:pt x="7745" y="5530"/>
                    </a:lnTo>
                    <a:lnTo>
                      <a:pt x="7770" y="5481"/>
                    </a:lnTo>
                    <a:lnTo>
                      <a:pt x="7794" y="5383"/>
                    </a:lnTo>
                    <a:lnTo>
                      <a:pt x="7770" y="5237"/>
                    </a:lnTo>
                    <a:lnTo>
                      <a:pt x="7697" y="5115"/>
                    </a:lnTo>
                    <a:lnTo>
                      <a:pt x="7648" y="5042"/>
                    </a:lnTo>
                    <a:lnTo>
                      <a:pt x="7599" y="4994"/>
                    </a:lnTo>
                    <a:lnTo>
                      <a:pt x="6625" y="4360"/>
                    </a:lnTo>
                    <a:lnTo>
                      <a:pt x="6625" y="4360"/>
                    </a:lnTo>
                    <a:lnTo>
                      <a:pt x="6649" y="4166"/>
                    </a:lnTo>
                    <a:lnTo>
                      <a:pt x="6649" y="3946"/>
                    </a:lnTo>
                    <a:lnTo>
                      <a:pt x="7697" y="3459"/>
                    </a:lnTo>
                    <a:lnTo>
                      <a:pt x="7697" y="3459"/>
                    </a:lnTo>
                    <a:lnTo>
                      <a:pt x="7770" y="3435"/>
                    </a:lnTo>
                    <a:lnTo>
                      <a:pt x="7843" y="3386"/>
                    </a:lnTo>
                    <a:lnTo>
                      <a:pt x="7916" y="3240"/>
                    </a:lnTo>
                    <a:lnTo>
                      <a:pt x="7940" y="3094"/>
                    </a:lnTo>
                    <a:lnTo>
                      <a:pt x="7940" y="3021"/>
                    </a:lnTo>
                    <a:lnTo>
                      <a:pt x="7940" y="2948"/>
                    </a:lnTo>
                    <a:lnTo>
                      <a:pt x="7745" y="2412"/>
                    </a:lnTo>
                    <a:lnTo>
                      <a:pt x="7745" y="2412"/>
                    </a:lnTo>
                    <a:lnTo>
                      <a:pt x="7721" y="2339"/>
                    </a:lnTo>
                    <a:lnTo>
                      <a:pt x="7672" y="2290"/>
                    </a:lnTo>
                    <a:lnTo>
                      <a:pt x="7551" y="2193"/>
                    </a:lnTo>
                    <a:lnTo>
                      <a:pt x="7429" y="2144"/>
                    </a:lnTo>
                    <a:lnTo>
                      <a:pt x="7356" y="2144"/>
                    </a:lnTo>
                    <a:lnTo>
                      <a:pt x="7258" y="2144"/>
                    </a:lnTo>
                    <a:lnTo>
                      <a:pt x="7258" y="2144"/>
                    </a:lnTo>
                    <a:close/>
                    <a:moveTo>
                      <a:pt x="5480" y="4726"/>
                    </a:moveTo>
                    <a:lnTo>
                      <a:pt x="5480" y="4726"/>
                    </a:lnTo>
                    <a:lnTo>
                      <a:pt x="5383" y="4872"/>
                    </a:lnTo>
                    <a:lnTo>
                      <a:pt x="5286" y="4994"/>
                    </a:lnTo>
                    <a:lnTo>
                      <a:pt x="5188" y="5140"/>
                    </a:lnTo>
                    <a:lnTo>
                      <a:pt x="5066" y="5237"/>
                    </a:lnTo>
                    <a:lnTo>
                      <a:pt x="4945" y="5335"/>
                    </a:lnTo>
                    <a:lnTo>
                      <a:pt x="4798" y="5432"/>
                    </a:lnTo>
                    <a:lnTo>
                      <a:pt x="4652" y="5505"/>
                    </a:lnTo>
                    <a:lnTo>
                      <a:pt x="4506" y="5554"/>
                    </a:lnTo>
                    <a:lnTo>
                      <a:pt x="4360" y="5603"/>
                    </a:lnTo>
                    <a:lnTo>
                      <a:pt x="4190" y="5627"/>
                    </a:lnTo>
                    <a:lnTo>
                      <a:pt x="4043" y="5651"/>
                    </a:lnTo>
                    <a:lnTo>
                      <a:pt x="3873" y="5627"/>
                    </a:lnTo>
                    <a:lnTo>
                      <a:pt x="3702" y="5627"/>
                    </a:lnTo>
                    <a:lnTo>
                      <a:pt x="3556" y="5578"/>
                    </a:lnTo>
                    <a:lnTo>
                      <a:pt x="3386" y="5530"/>
                    </a:lnTo>
                    <a:lnTo>
                      <a:pt x="3240" y="5456"/>
                    </a:lnTo>
                    <a:lnTo>
                      <a:pt x="3240" y="5456"/>
                    </a:lnTo>
                    <a:lnTo>
                      <a:pt x="3094" y="5383"/>
                    </a:lnTo>
                    <a:lnTo>
                      <a:pt x="2947" y="5286"/>
                    </a:lnTo>
                    <a:lnTo>
                      <a:pt x="2826" y="5164"/>
                    </a:lnTo>
                    <a:lnTo>
                      <a:pt x="2704" y="5067"/>
                    </a:lnTo>
                    <a:lnTo>
                      <a:pt x="2606" y="4921"/>
                    </a:lnTo>
                    <a:lnTo>
                      <a:pt x="2533" y="4799"/>
                    </a:lnTo>
                    <a:lnTo>
                      <a:pt x="2460" y="4653"/>
                    </a:lnTo>
                    <a:lnTo>
                      <a:pt x="2387" y="4507"/>
                    </a:lnTo>
                    <a:lnTo>
                      <a:pt x="2363" y="4336"/>
                    </a:lnTo>
                    <a:lnTo>
                      <a:pt x="2314" y="4190"/>
                    </a:lnTo>
                    <a:lnTo>
                      <a:pt x="2314" y="4020"/>
                    </a:lnTo>
                    <a:lnTo>
                      <a:pt x="2314" y="3873"/>
                    </a:lnTo>
                    <a:lnTo>
                      <a:pt x="2339" y="3703"/>
                    </a:lnTo>
                    <a:lnTo>
                      <a:pt x="2363" y="3532"/>
                    </a:lnTo>
                    <a:lnTo>
                      <a:pt x="2412" y="3386"/>
                    </a:lnTo>
                    <a:lnTo>
                      <a:pt x="2485" y="3216"/>
                    </a:lnTo>
                    <a:lnTo>
                      <a:pt x="2485" y="3216"/>
                    </a:lnTo>
                    <a:lnTo>
                      <a:pt x="2582" y="3070"/>
                    </a:lnTo>
                    <a:lnTo>
                      <a:pt x="2680" y="2948"/>
                    </a:lnTo>
                    <a:lnTo>
                      <a:pt x="2777" y="2802"/>
                    </a:lnTo>
                    <a:lnTo>
                      <a:pt x="2899" y="2704"/>
                    </a:lnTo>
                    <a:lnTo>
                      <a:pt x="3020" y="2607"/>
                    </a:lnTo>
                    <a:lnTo>
                      <a:pt x="3167" y="2509"/>
                    </a:lnTo>
                    <a:lnTo>
                      <a:pt x="3313" y="2436"/>
                    </a:lnTo>
                    <a:lnTo>
                      <a:pt x="3459" y="2388"/>
                    </a:lnTo>
                    <a:lnTo>
                      <a:pt x="3605" y="2339"/>
                    </a:lnTo>
                    <a:lnTo>
                      <a:pt x="3775" y="2315"/>
                    </a:lnTo>
                    <a:lnTo>
                      <a:pt x="3922" y="2290"/>
                    </a:lnTo>
                    <a:lnTo>
                      <a:pt x="4092" y="2315"/>
                    </a:lnTo>
                    <a:lnTo>
                      <a:pt x="4263" y="2315"/>
                    </a:lnTo>
                    <a:lnTo>
                      <a:pt x="4409" y="2363"/>
                    </a:lnTo>
                    <a:lnTo>
                      <a:pt x="4579" y="2412"/>
                    </a:lnTo>
                    <a:lnTo>
                      <a:pt x="4725" y="2485"/>
                    </a:lnTo>
                    <a:lnTo>
                      <a:pt x="4725" y="2485"/>
                    </a:lnTo>
                    <a:lnTo>
                      <a:pt x="4871" y="2558"/>
                    </a:lnTo>
                    <a:lnTo>
                      <a:pt x="5018" y="2656"/>
                    </a:lnTo>
                    <a:lnTo>
                      <a:pt x="5139" y="2777"/>
                    </a:lnTo>
                    <a:lnTo>
                      <a:pt x="5261" y="2875"/>
                    </a:lnTo>
                    <a:lnTo>
                      <a:pt x="5359" y="3021"/>
                    </a:lnTo>
                    <a:lnTo>
                      <a:pt x="5432" y="3143"/>
                    </a:lnTo>
                    <a:lnTo>
                      <a:pt x="5505" y="3289"/>
                    </a:lnTo>
                    <a:lnTo>
                      <a:pt x="5578" y="3435"/>
                    </a:lnTo>
                    <a:lnTo>
                      <a:pt x="5602" y="3605"/>
                    </a:lnTo>
                    <a:lnTo>
                      <a:pt x="5626" y="3752"/>
                    </a:lnTo>
                    <a:lnTo>
                      <a:pt x="5651" y="3922"/>
                    </a:lnTo>
                    <a:lnTo>
                      <a:pt x="5651" y="4068"/>
                    </a:lnTo>
                    <a:lnTo>
                      <a:pt x="5626" y="4239"/>
                    </a:lnTo>
                    <a:lnTo>
                      <a:pt x="5602" y="4409"/>
                    </a:lnTo>
                    <a:lnTo>
                      <a:pt x="5553" y="4555"/>
                    </a:lnTo>
                    <a:lnTo>
                      <a:pt x="5480" y="4726"/>
                    </a:lnTo>
                    <a:lnTo>
                      <a:pt x="5480" y="4726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Microsoft JhengHei" panose="020B0604030504040204" charset="-120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BC10AB-4EAA-19D9-6A18-05F43EE0D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3880" y="1026000"/>
            <a:ext cx="5345700" cy="3091500"/>
          </a:xfrm>
        </p:spPr>
        <p:txBody>
          <a:bodyPr anchor="ctr"/>
          <a:lstStyle/>
          <a:p>
            <a:pPr marL="139700" indent="0" algn="ctr">
              <a:buNone/>
            </a:pPr>
            <a:r>
              <a:rPr lang="zh-TW" altLang="en-US" sz="4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  <a:endParaRPr lang="en-US" altLang="zh-TW" sz="4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 algn="ctr">
              <a:buNone/>
            </a:pP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 Preprocessing</a:t>
            </a:r>
            <a:endParaRPr lang="zh-TW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D40F4C-896E-883F-540C-A951B97E5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/>
          </a:p>
        </p:txBody>
      </p:sp>
      <p:sp>
        <p:nvSpPr>
          <p:cNvPr id="3" name="文字版面配置區 4">
            <a:extLst>
              <a:ext uri="{FF2B5EF4-FFF2-40B4-BE49-F238E27FC236}">
                <a16:creationId xmlns:a16="http://schemas.microsoft.com/office/drawing/2014/main" id="{E1D458BE-0983-B480-BC54-FD0898597FA7}"/>
              </a:ext>
            </a:extLst>
          </p:cNvPr>
          <p:cNvSpPr txBox="1">
            <a:spLocks/>
          </p:cNvSpPr>
          <p:nvPr/>
        </p:nvSpPr>
        <p:spPr>
          <a:xfrm>
            <a:off x="565579" y="2177597"/>
            <a:ext cx="1501216" cy="78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 panose="00000500000000000000"/>
              <a:buChar char="◎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●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○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 panose="00000500000000000000"/>
              <a:buChar char="■"/>
              <a:defRPr sz="2000" b="0" i="0" u="none" strike="noStrike" cap="none">
                <a:solidFill>
                  <a:schemeClr val="dk2"/>
                </a:solidFill>
                <a:latin typeface="Frank Ruhl Libre Light" panose="00000500000000000000"/>
                <a:ea typeface="Frank Ruhl Libre Light" panose="00000500000000000000"/>
                <a:cs typeface="Frank Ruhl Libre Light" panose="00000500000000000000"/>
                <a:sym typeface="Frank Ruhl Libre Light" panose="00000500000000000000"/>
              </a:defRPr>
            </a:lvl9pPr>
          </a:lstStyle>
          <a:p>
            <a:pPr marL="139700" indent="0" algn="ctr">
              <a:buNone/>
            </a:pPr>
            <a:r>
              <a:rPr lang="en-US" altLang="zh-TW" sz="4800" b="1" dirty="0">
                <a:solidFill>
                  <a:schemeClr val="accent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</a:t>
            </a:r>
            <a:endParaRPr lang="zh-TW" altLang="en-US" sz="4800" b="1" dirty="0">
              <a:solidFill>
                <a:schemeClr val="accent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487866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RlMDUyNzI1NGI3OTI3ZjE2ZTM0YzI2YTdlNTg0NT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dcbb351-17fd-42a9-80dc-a1630f0be05f}"/>
  <p:tag name="TABLE_ENDDRAG_ORIGIN_RECT" val="599*156"/>
  <p:tag name="TABLE_ENDDRAG_RECT" val="66*89*599*1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e86717-c090-4614-84aa-96037ea70de7}"/>
  <p:tag name="TABLE_ENDDRAG_ORIGIN_RECT" val="599*115"/>
  <p:tag name="TABLE_ENDDRAG_RECT" val="66*267*599*1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e54c30a-40f3-4df2-af06-399912c26806}"/>
  <p:tag name="TABLE_ENDDRAG_ORIGIN_RECT" val="595*130"/>
  <p:tag name="TABLE_ENDDRAG_RECT" val="66*89*595*1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2d6eeba-3491-4e3f-acbd-5c2b1eb4b524}"/>
  <p:tag name="TABLE_ENDDRAG_ORIGIN_RECT" val="595*97"/>
  <p:tag name="TABLE_ENDDRAG_RECT" val="66*267*595*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631bff5-6e1a-4bc4-b024-f7feaf7b967f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203a35d-38d9-429f-a613-b6a2c4d1911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88649e6-feeb-44a4-ab57-d7c7115c4b50}"/>
</p:tagLst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B6E81"/>
      </a:dk2>
      <a:lt2>
        <a:srgbClr val="D9DCE6"/>
      </a:lt2>
      <a:accent1>
        <a:srgbClr val="1D3E7C"/>
      </a:accent1>
      <a:accent2>
        <a:srgbClr val="5A7EC2"/>
      </a:accent2>
      <a:accent3>
        <a:srgbClr val="A3D4F3"/>
      </a:accent3>
      <a:accent4>
        <a:srgbClr val="FDF6DA"/>
      </a:accent4>
      <a:accent5>
        <a:srgbClr val="FAE388"/>
      </a:accent5>
      <a:accent6>
        <a:srgbClr val="F8C03E"/>
      </a:accent6>
      <a:hlink>
        <a:srgbClr val="000000"/>
      </a:hlink>
      <a:folHlink>
        <a:srgbClr val="6611CC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B6E81"/>
      </a:dk2>
      <a:lt2>
        <a:srgbClr val="D9DCE6"/>
      </a:lt2>
      <a:accent1>
        <a:srgbClr val="1D3E7C"/>
      </a:accent1>
      <a:accent2>
        <a:srgbClr val="5A7EC2"/>
      </a:accent2>
      <a:accent3>
        <a:srgbClr val="A3D4F3"/>
      </a:accent3>
      <a:accent4>
        <a:srgbClr val="FDF6DA"/>
      </a:accent4>
      <a:accent5>
        <a:srgbClr val="FAE388"/>
      </a:accent5>
      <a:accent6>
        <a:srgbClr val="F8C03E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E099CF2-EE6F-48A7-8162-8CF76D749F4E}">
  <we:reference id="wa104178141" version="3.10.0.197" store="zh-TW" storeType="OMEX"/>
  <we:alternateReferences>
    <we:reference id="WA104178141" version="3.10.0.197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2443</Words>
  <Application>Microsoft Office PowerPoint</Application>
  <PresentationFormat>如螢幕大小 (16:9)</PresentationFormat>
  <Paragraphs>425</Paragraphs>
  <Slides>35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35</vt:i4>
      </vt:variant>
    </vt:vector>
  </HeadingPairs>
  <TitlesOfParts>
    <vt:vector size="46" baseType="lpstr">
      <vt:lpstr>微軟正黑體</vt:lpstr>
      <vt:lpstr>Frank Ruhl Libre</vt:lpstr>
      <vt:lpstr>Wingdings</vt:lpstr>
      <vt:lpstr>IBM Plex Sans Condensed</vt:lpstr>
      <vt:lpstr>Frank Ruhl Libre Light</vt:lpstr>
      <vt:lpstr>微軟正黑體</vt:lpstr>
      <vt:lpstr>Times New Roman</vt:lpstr>
      <vt:lpstr>Calibri</vt:lpstr>
      <vt:lpstr>Arial</vt:lpstr>
      <vt:lpstr>Octavia template</vt:lpstr>
      <vt:lpstr>Octavia template</vt:lpstr>
      <vt:lpstr>智慧型信用貸款 違約預測與評估系統</vt:lpstr>
      <vt:lpstr>PowerPoint 簡報</vt:lpstr>
      <vt:lpstr>PowerPoint 簡報</vt:lpstr>
      <vt:lpstr>PowerPoint 簡報</vt:lpstr>
      <vt:lpstr>系統架構  Analysis Process </vt:lpstr>
      <vt:lpstr>PowerPoint 簡報</vt:lpstr>
      <vt:lpstr>資料檢視 Data Examination </vt:lpstr>
      <vt:lpstr>資料檢視 Data Examination</vt:lpstr>
      <vt:lpstr>PowerPoint 簡報</vt:lpstr>
      <vt:lpstr>資料處理 Data processing</vt:lpstr>
      <vt:lpstr>資料填補 Data Filling</vt:lpstr>
      <vt:lpstr>欄位清理 Column Cleaning</vt:lpstr>
      <vt:lpstr>資料整合 Data Merging</vt:lpstr>
      <vt:lpstr>資料整合 Data Merging</vt:lpstr>
      <vt:lpstr>資料整合 Data Merging</vt:lpstr>
      <vt:lpstr>資料整合—圖表展現(受雇時間轉為五年一組) Data Merging-Employed Time </vt:lpstr>
      <vt:lpstr>資料整合 Data Merging</vt:lpstr>
      <vt:lpstr>資料整合—圖表展現(年齡) Data Merging-Age </vt:lpstr>
      <vt:lpstr>欄位整合 Column Merging</vt:lpstr>
      <vt:lpstr>抽樣前後Oversampling before &amp; after</vt:lpstr>
      <vt:lpstr>PowerPoint 簡報</vt:lpstr>
      <vt:lpstr>資料清洗—集群&amp;欄位合併 Data Scrubbing-Cluster &amp; Column Merge</vt:lpstr>
      <vt:lpstr>集群前後 Cluster before &amp; after</vt:lpstr>
      <vt:lpstr>模型選定--XGBoost Model Finalization</vt:lpstr>
      <vt:lpstr>模型選定--XGBoost Model Finalization</vt:lpstr>
      <vt:lpstr>特徵工程方法一（SelectKBest） Feature Engineering</vt:lpstr>
      <vt:lpstr>特徵工程-方法二（ Feature Importance） Feature Engineering</vt:lpstr>
      <vt:lpstr>特徵工程-方法二（ Feature Importance） Feature Engineering</vt:lpstr>
      <vt:lpstr>PowerPoint 簡報</vt:lpstr>
      <vt:lpstr>PowerPoint 簡報</vt:lpstr>
      <vt:lpstr>管理意涵 Conclusion in Management</vt:lpstr>
      <vt:lpstr>PowerPoint 簡報</vt:lpstr>
      <vt:lpstr>視覺呈現 Visual Present</vt:lpstr>
      <vt:lpstr>成員與分工 Work Distribution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智慧型信用貸款_x000d_違約預測與評估系統</dc:title>
  <dc:creator>USER</dc:creator>
  <cp:lastModifiedBy>果果 楊</cp:lastModifiedBy>
  <cp:revision>17</cp:revision>
  <dcterms:created xsi:type="dcterms:W3CDTF">2022-09-08T10:07:26Z</dcterms:created>
  <dcterms:modified xsi:type="dcterms:W3CDTF">2022-09-09T09:32:19Z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1D38776495BB4580BD1D1D920EBC694F</vt:lpwstr>
  </property>
  <property fmtid="{D5CDD505-2E9C-101B-9397-08002B2CF9AE}" pid="3" name="KSOProductBuildVer">
    <vt:lpwstr>2052-11.1.0.12313</vt:lpwstr>
  </property>
</Properties>
</file>